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58" r:id="rId3"/>
    <p:sldId id="256" r:id="rId4"/>
    <p:sldId id="307" r:id="rId5"/>
    <p:sldId id="279" r:id="rId6"/>
    <p:sldId id="285" r:id="rId7"/>
    <p:sldId id="275" r:id="rId8"/>
    <p:sldId id="272" r:id="rId9"/>
    <p:sldId id="278" r:id="rId10"/>
    <p:sldId id="277" r:id="rId11"/>
    <p:sldId id="283" r:id="rId12"/>
    <p:sldId id="290" r:id="rId13"/>
    <p:sldId id="291" r:id="rId14"/>
    <p:sldId id="292" r:id="rId15"/>
    <p:sldId id="281" r:id="rId16"/>
    <p:sldId id="282" r:id="rId17"/>
    <p:sldId id="284" r:id="rId18"/>
    <p:sldId id="273" r:id="rId19"/>
    <p:sldId id="274" r:id="rId20"/>
    <p:sldId id="288" r:id="rId21"/>
    <p:sldId id="289" r:id="rId22"/>
    <p:sldId id="303" r:id="rId23"/>
    <p:sldId id="271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4" r:id="rId33"/>
    <p:sldId id="305" r:id="rId34"/>
    <p:sldId id="306" r:id="rId35"/>
    <p:sldId id="301" r:id="rId36"/>
    <p:sldId id="302" r:id="rId37"/>
    <p:sldId id="270" r:id="rId38"/>
  </p:sldIdLst>
  <p:sldSz cx="12192000" cy="6858000"/>
  <p:notesSz cx="7315200" cy="9601200"/>
  <p:embeddedFontLst>
    <p:embeddedFont>
      <p:font typeface="Calibri Light" panose="020F0302020204030204" pitchFamily="34" charset="0"/>
      <p:regular r:id="rId40"/>
      <p:italic r:id="rId41"/>
    </p:embeddedFont>
    <p:embeddedFont>
      <p:font typeface="0 Titr Bold" panose="020B0604020202020204" charset="-78"/>
      <p:bold r:id="rId42"/>
    </p:embeddedFont>
    <p:embeddedFont>
      <p:font typeface="Impact" panose="020B0806030902050204" pitchFamily="34" charset="0"/>
      <p:regular r:id="rId43"/>
    </p:embeddedFont>
    <p:embeddedFont>
      <p:font typeface="B Mitra" panose="00000400000000000000" pitchFamily="2" charset="-78"/>
      <p:regular r:id="rId44"/>
      <p:bold r:id="rId45"/>
    </p:embeddedFont>
    <p:embeddedFont>
      <p:font typeface="B Titr" panose="00000700000000000000" pitchFamily="2" charset="-78"/>
      <p:bold r:id="rId46"/>
    </p:embeddedFont>
    <p:embeddedFont>
      <p:font typeface="Tahoma" panose="020B0604030504040204" pitchFamily="34" charset="0"/>
      <p:regular r:id="rId47"/>
      <p:bold r:id="rId48"/>
    </p:embeddedFont>
    <p:embeddedFont>
      <p:font typeface="B Yekan" panose="00000400000000000000" pitchFamily="2" charset="-78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B Ferdosi" panose="00000400000000000000" pitchFamily="2" charset="-78"/>
      <p:regular r:id="rId54"/>
    </p:embeddedFont>
    <p:embeddedFont>
      <p:font typeface="B Traffic" panose="00000400000000000000" pitchFamily="2" charset="-78"/>
      <p:regular r:id="rId55"/>
      <p:bold r:id="rId56"/>
    </p:embeddedFont>
    <p:embeddedFont>
      <p:font typeface="Samim" panose="020B0604020202020204" charset="0"/>
      <p:regular r:id="rId57"/>
      <p:bold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F96"/>
    <a:srgbClr val="328332"/>
    <a:srgbClr val="1C3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79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D2006-5099-4445-8380-1539C7F397A3}" type="doc">
      <dgm:prSet loTypeId="urn:microsoft.com/office/officeart/2005/8/layout/target1" loCatId="relationship" qsTypeId="urn:microsoft.com/office/officeart/2005/8/quickstyle/3d3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25899FF-4194-4587-A15F-CE05D71307CF}">
      <dgm:prSet phldrT="[Text]" custT="1"/>
      <dgm:spPr/>
      <dgm:t>
        <a:bodyPr/>
        <a:lstStyle/>
        <a:p>
          <a:pPr algn="r" rtl="1">
            <a:lnSpc>
              <a:spcPct val="100000"/>
            </a:lnSpc>
            <a:spcAft>
              <a:spcPts val="0"/>
            </a:spcAft>
          </a:pPr>
          <a:r>
            <a:rPr lang="fa-IR" sz="2000" dirty="0" smtClean="0">
              <a:cs typeface="B Traffic" panose="00000400000000000000" pitchFamily="2" charset="-78"/>
            </a:rPr>
            <a:t>1992 : 100</a:t>
          </a:r>
          <a:r>
            <a:rPr lang="en-US" sz="2000" dirty="0" smtClean="0">
              <a:cs typeface="B Traffic" panose="00000400000000000000" pitchFamily="2" charset="-78"/>
            </a:rPr>
            <a:t>GB</a:t>
          </a:r>
          <a:r>
            <a:rPr lang="fa-IR" sz="2000" dirty="0" smtClean="0">
              <a:cs typeface="B Traffic" panose="00000400000000000000" pitchFamily="2" charset="-78"/>
            </a:rPr>
            <a:t> در روز</a:t>
          </a:r>
        </a:p>
        <a:p>
          <a:pPr algn="r" rtl="1">
            <a:lnSpc>
              <a:spcPct val="100000"/>
            </a:lnSpc>
            <a:spcAft>
              <a:spcPts val="0"/>
            </a:spcAft>
          </a:pPr>
          <a:r>
            <a:rPr lang="fa-IR" sz="2000" dirty="0" smtClean="0">
              <a:cs typeface="B Traffic" panose="00000400000000000000" pitchFamily="2" charset="-78"/>
            </a:rPr>
            <a:t>1997: 100</a:t>
          </a:r>
          <a:r>
            <a:rPr lang="en-US" sz="2000" dirty="0" smtClean="0">
              <a:cs typeface="B Traffic" panose="00000400000000000000" pitchFamily="2" charset="-78"/>
            </a:rPr>
            <a:t>GB</a:t>
          </a:r>
          <a:r>
            <a:rPr lang="fa-IR" sz="2000" dirty="0" smtClean="0">
              <a:cs typeface="B Traffic" panose="00000400000000000000" pitchFamily="2" charset="-78"/>
            </a:rPr>
            <a:t> در ساعت</a:t>
          </a:r>
        </a:p>
        <a:p>
          <a:pPr algn="r" rtl="1">
            <a:lnSpc>
              <a:spcPct val="100000"/>
            </a:lnSpc>
            <a:spcAft>
              <a:spcPts val="0"/>
            </a:spcAft>
          </a:pPr>
          <a:r>
            <a:rPr lang="fa-IR" sz="2000" dirty="0" smtClean="0">
              <a:cs typeface="B Traffic" panose="00000400000000000000" pitchFamily="2" charset="-78"/>
            </a:rPr>
            <a:t>2002: 100</a:t>
          </a:r>
          <a:r>
            <a:rPr lang="en-US" sz="2000" dirty="0" smtClean="0">
              <a:cs typeface="B Traffic" panose="00000400000000000000" pitchFamily="2" charset="-78"/>
            </a:rPr>
            <a:t>GB</a:t>
          </a:r>
          <a:r>
            <a:rPr lang="fa-IR" sz="2000" dirty="0" smtClean="0">
              <a:cs typeface="B Traffic" panose="00000400000000000000" pitchFamily="2" charset="-78"/>
            </a:rPr>
            <a:t> در ثانیه</a:t>
          </a:r>
        </a:p>
      </dgm:t>
    </dgm:pt>
    <dgm:pt modelId="{6CA220AD-C7BB-4615-A79F-6086E16EC547}" type="parTrans" cxnId="{6163B4E8-2596-467C-AE8B-AAFF4510C14C}">
      <dgm:prSet/>
      <dgm:spPr/>
      <dgm:t>
        <a:bodyPr/>
        <a:lstStyle/>
        <a:p>
          <a:endParaRPr lang="en-US"/>
        </a:p>
      </dgm:t>
    </dgm:pt>
    <dgm:pt modelId="{CEC4E656-F816-4144-933A-C40F114ECF8B}" type="sibTrans" cxnId="{6163B4E8-2596-467C-AE8B-AAFF4510C14C}">
      <dgm:prSet/>
      <dgm:spPr/>
      <dgm:t>
        <a:bodyPr/>
        <a:lstStyle/>
        <a:p>
          <a:endParaRPr lang="en-US"/>
        </a:p>
      </dgm:t>
    </dgm:pt>
    <dgm:pt modelId="{EF5814A9-D9F8-4FB8-BC88-373388F8E6FB}">
      <dgm:prSet phldrT="[Text]"/>
      <dgm:spPr/>
      <dgm:t>
        <a:bodyPr/>
        <a:lstStyle/>
        <a:p>
          <a:pPr algn="r" rtl="1"/>
          <a:r>
            <a:rPr lang="fa-IR" dirty="0" smtClean="0">
              <a:cs typeface="B Traffic" panose="00000400000000000000" pitchFamily="2" charset="-78"/>
            </a:rPr>
            <a:t>2018: 50000</a:t>
          </a:r>
          <a:r>
            <a:rPr lang="en-US" dirty="0" smtClean="0">
              <a:cs typeface="B Traffic" panose="00000400000000000000" pitchFamily="2" charset="-78"/>
            </a:rPr>
            <a:t>GB</a:t>
          </a:r>
          <a:r>
            <a:rPr lang="fa-IR" dirty="0" smtClean="0">
              <a:cs typeface="B Traffic" panose="00000400000000000000" pitchFamily="2" charset="-78"/>
            </a:rPr>
            <a:t> در ثانیه</a:t>
          </a:r>
          <a:endParaRPr lang="en-US" dirty="0">
            <a:cs typeface="B Traffic" panose="00000400000000000000" pitchFamily="2" charset="-78"/>
          </a:endParaRPr>
        </a:p>
      </dgm:t>
    </dgm:pt>
    <dgm:pt modelId="{DB37B2B8-8728-4484-BEF8-E1E639ECAB51}" type="parTrans" cxnId="{3312CD70-6CA2-4FFA-8895-C32459CADD7F}">
      <dgm:prSet/>
      <dgm:spPr/>
      <dgm:t>
        <a:bodyPr/>
        <a:lstStyle/>
        <a:p>
          <a:endParaRPr lang="en-US"/>
        </a:p>
      </dgm:t>
    </dgm:pt>
    <dgm:pt modelId="{88E510BB-B53D-4730-AD3A-78F7B8B7B1AF}" type="sibTrans" cxnId="{3312CD70-6CA2-4FFA-8895-C32459CADD7F}">
      <dgm:prSet/>
      <dgm:spPr/>
      <dgm:t>
        <a:bodyPr/>
        <a:lstStyle/>
        <a:p>
          <a:endParaRPr lang="en-US"/>
        </a:p>
      </dgm:t>
    </dgm:pt>
    <dgm:pt modelId="{BDB34A51-26E9-47C0-B6F3-F3018365286E}" type="pres">
      <dgm:prSet presAssocID="{51DD2006-5099-4445-8380-1539C7F397A3}" presName="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CFCB7E-6B14-45C3-99AF-FF3389C12E1A}" type="pres">
      <dgm:prSet presAssocID="{925899FF-4194-4587-A15F-CE05D71307CF}" presName="circle1" presStyleLbl="lnNode1" presStyleIdx="0" presStyleCnt="2"/>
      <dgm:spPr/>
    </dgm:pt>
    <dgm:pt modelId="{443E0D3C-E824-4519-9D68-25F3F994B98D}" type="pres">
      <dgm:prSet presAssocID="{925899FF-4194-4587-A15F-CE05D71307CF}" presName="text1" presStyleLbl="revTx" presStyleIdx="0" presStyleCnt="2" custScaleX="180576" custLinFactNeighborX="-4170" custLinFactNeighborY="14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975597-7A95-45DE-A167-690CC6528DA7}" type="pres">
      <dgm:prSet presAssocID="{925899FF-4194-4587-A15F-CE05D71307CF}" presName="line1" presStyleLbl="callout" presStyleIdx="0" presStyleCnt="4"/>
      <dgm:spPr/>
    </dgm:pt>
    <dgm:pt modelId="{01B058B2-3780-4A2B-B59A-DE0308D252B4}" type="pres">
      <dgm:prSet presAssocID="{925899FF-4194-4587-A15F-CE05D71307CF}" presName="d1" presStyleLbl="callout" presStyleIdx="1" presStyleCnt="4"/>
      <dgm:spPr/>
    </dgm:pt>
    <dgm:pt modelId="{03D72938-26BB-4536-ABEA-985BA0E21AA3}" type="pres">
      <dgm:prSet presAssocID="{EF5814A9-D9F8-4FB8-BC88-373388F8E6FB}" presName="circle2" presStyleLbl="lnNode1" presStyleIdx="1" presStyleCnt="2"/>
      <dgm:spPr/>
    </dgm:pt>
    <dgm:pt modelId="{DD89DDA1-0993-4C32-805F-5F2056DC1A8C}" type="pres">
      <dgm:prSet presAssocID="{EF5814A9-D9F8-4FB8-BC88-373388F8E6FB}" presName="text2" presStyleLbl="revTx" presStyleIdx="1" presStyleCnt="2" custScaleX="277694" custLinFactNeighborX="68669" custLinFactNeighborY="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6F217-E404-460D-8812-A24AAB599335}" type="pres">
      <dgm:prSet presAssocID="{EF5814A9-D9F8-4FB8-BC88-373388F8E6FB}" presName="line2" presStyleLbl="callout" presStyleIdx="2" presStyleCnt="4"/>
      <dgm:spPr/>
    </dgm:pt>
    <dgm:pt modelId="{9D0239E6-C7C7-4B43-9E95-303F4775CA4C}" type="pres">
      <dgm:prSet presAssocID="{EF5814A9-D9F8-4FB8-BC88-373388F8E6FB}" presName="d2" presStyleLbl="callout" presStyleIdx="3" presStyleCnt="4"/>
      <dgm:spPr/>
    </dgm:pt>
  </dgm:ptLst>
  <dgm:cxnLst>
    <dgm:cxn modelId="{9BDE0CCA-BD1D-40BF-8896-C8980BC3BB4F}" type="presOf" srcId="{51DD2006-5099-4445-8380-1539C7F397A3}" destId="{BDB34A51-26E9-47C0-B6F3-F3018365286E}" srcOrd="0" destOrd="0" presId="urn:microsoft.com/office/officeart/2005/8/layout/target1"/>
    <dgm:cxn modelId="{6163B4E8-2596-467C-AE8B-AAFF4510C14C}" srcId="{51DD2006-5099-4445-8380-1539C7F397A3}" destId="{925899FF-4194-4587-A15F-CE05D71307CF}" srcOrd="0" destOrd="0" parTransId="{6CA220AD-C7BB-4615-A79F-6086E16EC547}" sibTransId="{CEC4E656-F816-4144-933A-C40F114ECF8B}"/>
    <dgm:cxn modelId="{3312CD70-6CA2-4FFA-8895-C32459CADD7F}" srcId="{51DD2006-5099-4445-8380-1539C7F397A3}" destId="{EF5814A9-D9F8-4FB8-BC88-373388F8E6FB}" srcOrd="1" destOrd="0" parTransId="{DB37B2B8-8728-4484-BEF8-E1E639ECAB51}" sibTransId="{88E510BB-B53D-4730-AD3A-78F7B8B7B1AF}"/>
    <dgm:cxn modelId="{006DCFAE-315B-4C9D-95FF-BA048EDB105A}" type="presOf" srcId="{EF5814A9-D9F8-4FB8-BC88-373388F8E6FB}" destId="{DD89DDA1-0993-4C32-805F-5F2056DC1A8C}" srcOrd="0" destOrd="0" presId="urn:microsoft.com/office/officeart/2005/8/layout/target1"/>
    <dgm:cxn modelId="{3AD4CD81-E42A-4872-B4FD-FA8A012225B4}" type="presOf" srcId="{925899FF-4194-4587-A15F-CE05D71307CF}" destId="{443E0D3C-E824-4519-9D68-25F3F994B98D}" srcOrd="0" destOrd="0" presId="urn:microsoft.com/office/officeart/2005/8/layout/target1"/>
    <dgm:cxn modelId="{B1289C21-F7A1-4CDD-9123-2AFC005409EA}" type="presParOf" srcId="{BDB34A51-26E9-47C0-B6F3-F3018365286E}" destId="{39CFCB7E-6B14-45C3-99AF-FF3389C12E1A}" srcOrd="0" destOrd="0" presId="urn:microsoft.com/office/officeart/2005/8/layout/target1"/>
    <dgm:cxn modelId="{1A4AEEAE-1FFA-4B18-B784-29772E9B5572}" type="presParOf" srcId="{BDB34A51-26E9-47C0-B6F3-F3018365286E}" destId="{443E0D3C-E824-4519-9D68-25F3F994B98D}" srcOrd="1" destOrd="0" presId="urn:microsoft.com/office/officeart/2005/8/layout/target1"/>
    <dgm:cxn modelId="{2FCDDEAA-765D-4C76-9CFC-5BD0CE6F32C8}" type="presParOf" srcId="{BDB34A51-26E9-47C0-B6F3-F3018365286E}" destId="{AD975597-7A95-45DE-A167-690CC6528DA7}" srcOrd="2" destOrd="0" presId="urn:microsoft.com/office/officeart/2005/8/layout/target1"/>
    <dgm:cxn modelId="{A318AF5B-158F-43C7-A2D9-0C87782BF4F4}" type="presParOf" srcId="{BDB34A51-26E9-47C0-B6F3-F3018365286E}" destId="{01B058B2-3780-4A2B-B59A-DE0308D252B4}" srcOrd="3" destOrd="0" presId="urn:microsoft.com/office/officeart/2005/8/layout/target1"/>
    <dgm:cxn modelId="{40FE98CC-E76F-4B0A-A743-F26A65AD5D1B}" type="presParOf" srcId="{BDB34A51-26E9-47C0-B6F3-F3018365286E}" destId="{03D72938-26BB-4536-ABEA-985BA0E21AA3}" srcOrd="4" destOrd="0" presId="urn:microsoft.com/office/officeart/2005/8/layout/target1"/>
    <dgm:cxn modelId="{88A15251-AC11-4ECF-BF1E-6C52C32935D9}" type="presParOf" srcId="{BDB34A51-26E9-47C0-B6F3-F3018365286E}" destId="{DD89DDA1-0993-4C32-805F-5F2056DC1A8C}" srcOrd="5" destOrd="0" presId="urn:microsoft.com/office/officeart/2005/8/layout/target1"/>
    <dgm:cxn modelId="{144CF14A-CA4F-4646-A15F-9D1AA8AC793E}" type="presParOf" srcId="{BDB34A51-26E9-47C0-B6F3-F3018365286E}" destId="{4736F217-E404-460D-8812-A24AAB599335}" srcOrd="6" destOrd="0" presId="urn:microsoft.com/office/officeart/2005/8/layout/target1"/>
    <dgm:cxn modelId="{37B411B0-AE51-4328-AC02-20B71E3CF2D8}" type="presParOf" srcId="{BDB34A51-26E9-47C0-B6F3-F3018365286E}" destId="{9D0239E6-C7C7-4B43-9E95-303F4775CA4C}" srcOrd="7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D0F5CD9-3D40-4988-AAE0-42624397AE6D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BDF97CB-9BD2-4C7E-8FE0-BEC7335EE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51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F97CB-9BD2-4C7E-8FE0-BEC7335EEB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0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F97CB-9BD2-4C7E-8FE0-BEC7335EEB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8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اگر</a:t>
            </a:r>
            <a:r>
              <a:rPr lang="fa-IR" baseline="0" dirty="0" smtClean="0"/>
              <a:t> به 5 سال گذشته خودمان نگاه کنیم</a:t>
            </a:r>
          </a:p>
          <a:p>
            <a:r>
              <a:rPr lang="fa-IR" baseline="0" dirty="0" smtClean="0"/>
              <a:t>ببینیم واقعا چقدر داده تولید میکنیم؟</a:t>
            </a:r>
          </a:p>
          <a:p>
            <a:r>
              <a:rPr lang="fa-IR" baseline="0" dirty="0" smtClean="0"/>
              <a:t>همین رو تعمیم بدیم به داده های بانک ادارات و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F97CB-9BD2-4C7E-8FE0-BEC7335EE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6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گارتنر میگه داده ای که سه ویژگی داشته باشه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F97CB-9BD2-4C7E-8FE0-BEC7335EE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47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گارتنر میگه داده ای که سه ویژگی داشته باشه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F97CB-9BD2-4C7E-8FE0-BEC7335EE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97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F97CB-9BD2-4C7E-8FE0-BEC7335EE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51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تحلیل حرکات و رفتار...</a:t>
            </a:r>
          </a:p>
          <a:p>
            <a:endParaRPr lang="fa-IR" dirty="0" smtClean="0"/>
          </a:p>
          <a:p>
            <a:r>
              <a:rPr lang="fa-IR" dirty="0" smtClean="0"/>
              <a:t>مشتریان</a:t>
            </a:r>
            <a:r>
              <a:rPr lang="fa-IR" baseline="0" dirty="0" smtClean="0"/>
              <a:t> یک سایت یا شرکت</a:t>
            </a:r>
          </a:p>
          <a:p>
            <a:r>
              <a:rPr lang="en-US" baseline="0" dirty="0" smtClean="0"/>
              <a:t>Kiss 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F97CB-9BD2-4C7E-8FE0-BEC7335EE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84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F97CB-9BD2-4C7E-8FE0-BEC7335EEB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2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0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90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3543" y="6356350"/>
            <a:ext cx="4415246" cy="365125"/>
          </a:xfrm>
        </p:spPr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3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412"/>
          </a:xfr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>
            <a:lvl1pPr algn="r" rtl="1">
              <a:defRPr b="1">
                <a:solidFill>
                  <a:schemeClr val="bg1"/>
                </a:solidFill>
                <a:cs typeface="B Titr" panose="000007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103"/>
            <a:ext cx="10515600" cy="4781006"/>
          </a:xfrm>
        </p:spPr>
        <p:txBody>
          <a:bodyPr/>
          <a:lstStyle>
            <a:lvl1pPr algn="r" rtl="1">
              <a:defRPr>
                <a:solidFill>
                  <a:srgbClr val="002060"/>
                </a:solidFill>
                <a:cs typeface="B Mitra" panose="00000400000000000000" pitchFamily="2" charset="-78"/>
              </a:defRPr>
            </a:lvl1pPr>
            <a:lvl2pPr marL="685800" indent="-228600" algn="r" rtl="1">
              <a:buFont typeface="Wingdings" panose="05000000000000000000" pitchFamily="2" charset="2"/>
              <a:buChar char="§"/>
              <a:defRPr>
                <a:cs typeface="B Mitra" panose="00000400000000000000" pitchFamily="2" charset="-78"/>
              </a:defRPr>
            </a:lvl2pPr>
            <a:lvl3pPr marL="1143000" indent="-228600" algn="r" rtl="1">
              <a:buFont typeface="Courier New" panose="02070309020205020404" pitchFamily="49" charset="0"/>
              <a:buChar char="o"/>
              <a:defRPr>
                <a:cs typeface="B Mitra" panose="00000400000000000000" pitchFamily="2" charset="-78"/>
              </a:defRPr>
            </a:lvl3pPr>
            <a:lvl4pPr marL="1600200" indent="-228600" algn="r" rtl="1">
              <a:buFont typeface="Wingdings" panose="05000000000000000000" pitchFamily="2" charset="2"/>
              <a:buChar char="Ø"/>
              <a:defRPr>
                <a:cs typeface="B Mitra" panose="00000400000000000000" pitchFamily="2" charset="-78"/>
              </a:defRPr>
            </a:lvl4pPr>
            <a:lvl5pPr marL="2057400" indent="-228600" algn="r" rtl="1">
              <a:buFont typeface="Wingdings" panose="05000000000000000000" pitchFamily="2" charset="2"/>
              <a:buChar char="ü"/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rtl="1">
              <a:defRPr sz="1800" b="0"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0481" y="6356350"/>
            <a:ext cx="4585062" cy="365125"/>
          </a:xfrm>
        </p:spPr>
        <p:txBody>
          <a:bodyPr/>
          <a:lstStyle>
            <a:lvl1pPr rtl="0">
              <a:defRPr sz="1800" b="0">
                <a:cs typeface="B Mitra" panose="00000400000000000000" pitchFamily="2" charset="-78"/>
              </a:defRPr>
            </a:lvl1pPr>
          </a:lstStyle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rtl="1">
              <a:defRPr sz="1800"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4608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3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32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16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10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3444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9723253" y="0"/>
            <a:ext cx="2438270" cy="685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07686" y="6472382"/>
            <a:ext cx="1253836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محمد</a:t>
            </a:r>
            <a:r>
              <a:rPr lang="en-US" dirty="0" smtClean="0"/>
              <a:t> </a:t>
            </a:r>
            <a:r>
              <a:rPr lang="en-US" dirty="0" err="1" smtClean="0"/>
              <a:t>خالوئی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19028" y="5888615"/>
            <a:ext cx="2438269" cy="583767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37108" y="6475845"/>
            <a:ext cx="674713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850582" y="273628"/>
            <a:ext cx="2175163" cy="561455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9850582" y="6472382"/>
            <a:ext cx="2175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57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5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>
            <a:lvl1pPr algn="ctr" rtl="1">
              <a:defRPr b="1">
                <a:solidFill>
                  <a:schemeClr val="bg1"/>
                </a:solidFill>
                <a:cs typeface="B Yeka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>
                <a:cs typeface="B Mitra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Mitra" panose="00000400000000000000" pitchFamily="2" charset="-78"/>
              </a:defRPr>
            </a:lvl3pPr>
            <a:lvl4pPr algn="r" rtl="1">
              <a:defRPr>
                <a:cs typeface="B Mitra" panose="00000400000000000000" pitchFamily="2" charset="-78"/>
              </a:defRPr>
            </a:lvl4pPr>
            <a:lvl5pPr algn="r" rtl="1"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95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89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07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95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8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35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rtl="1">
              <a:defRPr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1">
              <a:defRPr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rtl="1">
              <a:defRPr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9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45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09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8070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200" b="1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B Yekan" panose="00000400000000000000" pitchFamily="2" charset="-78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308114" cy="1407886"/>
          </a:xfrm>
          <a:prstGeom prst="rect">
            <a:avLst/>
          </a:prstGeom>
          <a:blipFill dpi="0" rotWithShape="0">
            <a:blip r:embed="rId13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>
            <a:blip r:embed="rId1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6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2244"/>
            <a:ext cx="10515600" cy="474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400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0481" y="6356350"/>
            <a:ext cx="4480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400" b="1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8070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400" b="1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2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B Titr" panose="00000700000000000000" pitchFamily="2" charset="-78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pd.com/demos/tweetmap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054" y="3798170"/>
            <a:ext cx="3260686" cy="218277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530627" y="3377398"/>
            <a:ext cx="8756374" cy="334407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B Yekan" panose="00000400000000000000" pitchFamily="2" charset="-78"/>
              </a:defRPr>
            </a:lvl1pPr>
          </a:lstStyle>
          <a:p>
            <a:pPr>
              <a:lnSpc>
                <a:spcPct val="350000"/>
              </a:lnSpc>
            </a:pPr>
            <a:r>
              <a:rPr lang="fa-I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گفت پروردگارا سينه‏ ام را گشاده گردان </a:t>
            </a:r>
            <a:r>
              <a:rPr lang="fa-IR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(۲۵) </a:t>
            </a:r>
            <a:r>
              <a:rPr lang="fa-I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و كارم را براى من آسان ساز </a:t>
            </a:r>
            <a:r>
              <a:rPr lang="fa-IR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(۲۶</a:t>
            </a:r>
            <a:r>
              <a:rPr lang="fa-I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)</a:t>
            </a:r>
          </a:p>
          <a:p>
            <a:pPr>
              <a:lnSpc>
                <a:spcPct val="350000"/>
              </a:lnSpc>
            </a:pPr>
            <a:r>
              <a:rPr lang="fa-I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و از زبانم گره بگشاى </a:t>
            </a:r>
            <a:r>
              <a:rPr lang="fa-IR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(۲۷) </a:t>
            </a:r>
            <a:r>
              <a:rPr lang="fa-I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[تا] سخنم را بفهمند </a:t>
            </a:r>
            <a:r>
              <a:rPr lang="fa-IR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(۲۸)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Adobe Arabic" panose="02040503050201020203" pitchFamily="18" charset="-78"/>
              <a:ea typeface="Tahoma" panose="020B0604030504040204" pitchFamily="34" charset="0"/>
              <a:cs typeface="Adobe Arabic" panose="02040503050201020203" pitchFamily="18" charset="-7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rPr>
              <a:t>محمد خالوئی</a:t>
            </a:r>
            <a:endParaRPr lang="en-US" b="1" dirty="0">
              <a:solidFill>
                <a:schemeClr val="accent5">
                  <a:lumMod val="60000"/>
                  <a:lumOff val="40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rPr>
              <a:t>جلسه اول ارائه علمی تحلیل با رویکرد یادگیری‌ژرف بر بستر کلان‌داده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7B3ABABF-AD85-4F66-B868-ED441CDDA191}" type="slidenum">
              <a:rPr lang="en-US" smtClean="0">
                <a:solidFill>
                  <a:schemeClr val="accent5">
                    <a:lumMod val="40000"/>
                    <a:lumOff val="60000"/>
                  </a:schemeClr>
                </a:solidFill>
                <a:cs typeface="B Mitra" panose="00000400000000000000" pitchFamily="2" charset="-78"/>
              </a:rPr>
              <a:pPr rtl="1"/>
              <a:t>1</a:t>
            </a:fld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38469" y="3106229"/>
            <a:ext cx="8948532" cy="2682754"/>
          </a:xfrm>
          <a:noFill/>
        </p:spPr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fa-IR" sz="3600" dirty="0" smtClean="0">
                <a:solidFill>
                  <a:srgbClr val="002060"/>
                </a:solidFill>
                <a:latin typeface="Adobe نسخ Medium" panose="01010101010101010101" pitchFamily="50" charset="-78"/>
                <a:ea typeface="Tahoma" panose="020B0604030504040204" pitchFamily="34" charset="0"/>
                <a:cs typeface="B Ferdosi" panose="00000400000000000000" pitchFamily="2" charset="-78"/>
              </a:rPr>
              <a:t>قَالَ رَبِّ اشْرَحْ لِي صَدْرِي </a:t>
            </a:r>
            <a:r>
              <a:rPr lang="fa-IR" sz="3600" dirty="0">
                <a:solidFill>
                  <a:srgbClr val="002060"/>
                </a:solidFill>
                <a:latin typeface="Adobe نسخ Medium" panose="01010101010101010101" pitchFamily="50" charset="-78"/>
                <a:ea typeface="Tahoma" panose="020B0604030504040204" pitchFamily="34" charset="0"/>
                <a:cs typeface="B Ferdosi" panose="00000400000000000000" pitchFamily="2" charset="-78"/>
              </a:rPr>
              <a:t>﴿۲۵﴾ وَيَسِّرْ لِي أَمْرِي ﴿۲۶</a:t>
            </a:r>
            <a:r>
              <a:rPr lang="fa-IR" sz="3600" dirty="0" smtClean="0">
                <a:solidFill>
                  <a:srgbClr val="002060"/>
                </a:solidFill>
                <a:latin typeface="Adobe نسخ Medium" panose="01010101010101010101" pitchFamily="50" charset="-78"/>
                <a:ea typeface="Tahoma" panose="020B0604030504040204" pitchFamily="34" charset="0"/>
                <a:cs typeface="B Ferdosi" panose="00000400000000000000" pitchFamily="2" charset="-78"/>
              </a:rPr>
              <a:t>﴾</a:t>
            </a:r>
            <a:br>
              <a:rPr lang="fa-IR" sz="3600" dirty="0" smtClean="0">
                <a:solidFill>
                  <a:srgbClr val="002060"/>
                </a:solidFill>
                <a:latin typeface="Adobe نسخ Medium" panose="01010101010101010101" pitchFamily="50" charset="-78"/>
                <a:ea typeface="Tahoma" panose="020B0604030504040204" pitchFamily="34" charset="0"/>
                <a:cs typeface="B Ferdosi" panose="00000400000000000000" pitchFamily="2" charset="-78"/>
              </a:rPr>
            </a:br>
            <a:r>
              <a:rPr lang="fa-IR" sz="3600" dirty="0" smtClean="0">
                <a:solidFill>
                  <a:srgbClr val="002060"/>
                </a:solidFill>
                <a:latin typeface="Adobe نسخ Medium" panose="01010101010101010101" pitchFamily="50" charset="-78"/>
                <a:ea typeface="Tahoma" panose="020B0604030504040204" pitchFamily="34" charset="0"/>
                <a:cs typeface="B Ferdosi" panose="00000400000000000000" pitchFamily="2" charset="-78"/>
              </a:rPr>
              <a:t> </a:t>
            </a:r>
            <a:r>
              <a:rPr lang="fa-IR" sz="3600" dirty="0">
                <a:solidFill>
                  <a:srgbClr val="002060"/>
                </a:solidFill>
                <a:latin typeface="Adobe نسخ Medium" panose="01010101010101010101" pitchFamily="50" charset="-78"/>
                <a:ea typeface="Tahoma" panose="020B0604030504040204" pitchFamily="34" charset="0"/>
                <a:cs typeface="B Ferdosi" panose="00000400000000000000" pitchFamily="2" charset="-78"/>
              </a:rPr>
              <a:t>وَاحْلُلْ عُقْدَةً مِّن لِّسَانِي ﴿۲۷﴾ يَفْقَهُوا قَوْلِي ﴿</a:t>
            </a:r>
            <a:r>
              <a:rPr lang="fa-IR" sz="3600" dirty="0" smtClean="0">
                <a:solidFill>
                  <a:srgbClr val="002060"/>
                </a:solidFill>
                <a:latin typeface="Adobe نسخ Medium" panose="01010101010101010101" pitchFamily="50" charset="-78"/>
                <a:ea typeface="Tahoma" panose="020B0604030504040204" pitchFamily="34" charset="0"/>
                <a:cs typeface="B Ferdosi" panose="00000400000000000000" pitchFamily="2" charset="-78"/>
              </a:rPr>
              <a:t>۲۸﴾</a:t>
            </a:r>
            <a:endParaRPr lang="en-US" sz="3600" dirty="0">
              <a:solidFill>
                <a:srgbClr val="002060"/>
              </a:solidFill>
              <a:latin typeface="Adobe نسخ Medium" panose="01010101010101010101" pitchFamily="50" charset="-78"/>
              <a:ea typeface="Tahoma" panose="020B0604030504040204" pitchFamily="34" charset="0"/>
              <a:cs typeface="B Ferdosi" panose="000004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244" y="126740"/>
            <a:ext cx="5724982" cy="27917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707" y="5519278"/>
            <a:ext cx="1237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b="1" i="0" dirty="0" smtClean="0">
                <a:solidFill>
                  <a:srgbClr val="000000"/>
                </a:solidFill>
                <a:effectLst/>
                <a:latin typeface="Adobe نسخ Medium" panose="01010101010101010101" pitchFamily="50" charset="-78"/>
                <a:cs typeface="Adobe نسخ Medium" panose="01010101010101010101" pitchFamily="50" charset="-78"/>
              </a:rPr>
              <a:t>( سوره طه )</a:t>
            </a:r>
            <a:endParaRPr lang="en-US" sz="2400" dirty="0">
              <a:latin typeface="Adobe نسخ Medium" panose="01010101010101010101" pitchFamily="50" charset="-78"/>
              <a:cs typeface="Adobe نسخ Medium" panose="01010101010101010101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19786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نمونه ای از ثبت تراکنش 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19" y="1476103"/>
            <a:ext cx="11221399" cy="478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507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43" y="1984497"/>
            <a:ext cx="5104385" cy="3391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نمونه پوشش‌دهی اپراتورها در تهران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103"/>
            <a:ext cx="10515600" cy="47810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53" y="1485915"/>
            <a:ext cx="9614095" cy="4704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88953" y="6009879"/>
            <a:ext cx="15183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smtClean="0"/>
              <a:t>opensignal.com</a:t>
            </a:r>
            <a:endParaRPr lang="en-US" sz="10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953" y="5349683"/>
            <a:ext cx="27051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001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2052637"/>
            <a:ext cx="4381500" cy="275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پوشش‌دهی </a:t>
            </a:r>
            <a:r>
              <a:rPr lang="fa-IR" dirty="0"/>
              <a:t>اپراتورها در </a:t>
            </a:r>
            <a:r>
              <a:rPr lang="fa-IR" dirty="0" smtClean="0"/>
              <a:t>محدوده فضای اطراف دانشگاه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8200" y="6064992"/>
            <a:ext cx="15183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smtClean="0"/>
              <a:t>opensignal.com</a:t>
            </a:r>
            <a:endParaRPr lang="en-US" sz="10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8242"/>
            <a:ext cx="2705100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87" y="1555018"/>
            <a:ext cx="10029825" cy="3781425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416061" y="3516924"/>
            <a:ext cx="1041009" cy="928468"/>
          </a:xfrm>
          <a:custGeom>
            <a:avLst/>
            <a:gdLst>
              <a:gd name="connsiteX0" fmla="*/ 70338 w 1167618"/>
              <a:gd name="connsiteY0" fmla="*/ 942536 h 970671"/>
              <a:gd name="connsiteX1" fmla="*/ 182880 w 1167618"/>
              <a:gd name="connsiteY1" fmla="*/ 956604 h 970671"/>
              <a:gd name="connsiteX2" fmla="*/ 225083 w 1167618"/>
              <a:gd name="connsiteY2" fmla="*/ 970671 h 970671"/>
              <a:gd name="connsiteX3" fmla="*/ 1097280 w 1167618"/>
              <a:gd name="connsiteY3" fmla="*/ 956604 h 970671"/>
              <a:gd name="connsiteX4" fmla="*/ 1125415 w 1167618"/>
              <a:gd name="connsiteY4" fmla="*/ 914400 h 970671"/>
              <a:gd name="connsiteX5" fmla="*/ 1153551 w 1167618"/>
              <a:gd name="connsiteY5" fmla="*/ 886265 h 970671"/>
              <a:gd name="connsiteX6" fmla="*/ 1167618 w 1167618"/>
              <a:gd name="connsiteY6" fmla="*/ 829994 h 970671"/>
              <a:gd name="connsiteX7" fmla="*/ 1125415 w 1167618"/>
              <a:gd name="connsiteY7" fmla="*/ 604911 h 970671"/>
              <a:gd name="connsiteX8" fmla="*/ 1111348 w 1167618"/>
              <a:gd name="connsiteY8" fmla="*/ 436099 h 970671"/>
              <a:gd name="connsiteX9" fmla="*/ 1083212 w 1167618"/>
              <a:gd name="connsiteY9" fmla="*/ 393896 h 970671"/>
              <a:gd name="connsiteX10" fmla="*/ 1012874 w 1167618"/>
              <a:gd name="connsiteY10" fmla="*/ 337625 h 970671"/>
              <a:gd name="connsiteX11" fmla="*/ 914400 w 1167618"/>
              <a:gd name="connsiteY11" fmla="*/ 267287 h 970671"/>
              <a:gd name="connsiteX12" fmla="*/ 858129 w 1167618"/>
              <a:gd name="connsiteY12" fmla="*/ 196948 h 970671"/>
              <a:gd name="connsiteX13" fmla="*/ 773723 w 1167618"/>
              <a:gd name="connsiteY13" fmla="*/ 98474 h 970671"/>
              <a:gd name="connsiteX14" fmla="*/ 731520 w 1167618"/>
              <a:gd name="connsiteY14" fmla="*/ 84407 h 970671"/>
              <a:gd name="connsiteX15" fmla="*/ 703384 w 1167618"/>
              <a:gd name="connsiteY15" fmla="*/ 56271 h 970671"/>
              <a:gd name="connsiteX16" fmla="*/ 604911 w 1167618"/>
              <a:gd name="connsiteY16" fmla="*/ 14068 h 970671"/>
              <a:gd name="connsiteX17" fmla="*/ 506437 w 1167618"/>
              <a:gd name="connsiteY17" fmla="*/ 0 h 970671"/>
              <a:gd name="connsiteX18" fmla="*/ 267286 w 1167618"/>
              <a:gd name="connsiteY18" fmla="*/ 14068 h 970671"/>
              <a:gd name="connsiteX19" fmla="*/ 154744 w 1167618"/>
              <a:gd name="connsiteY19" fmla="*/ 98474 h 970671"/>
              <a:gd name="connsiteX20" fmla="*/ 98474 w 1167618"/>
              <a:gd name="connsiteY20" fmla="*/ 168813 h 970671"/>
              <a:gd name="connsiteX21" fmla="*/ 70338 w 1167618"/>
              <a:gd name="connsiteY21" fmla="*/ 196948 h 970671"/>
              <a:gd name="connsiteX22" fmla="*/ 56271 w 1167618"/>
              <a:gd name="connsiteY22" fmla="*/ 239151 h 970671"/>
              <a:gd name="connsiteX23" fmla="*/ 28135 w 1167618"/>
              <a:gd name="connsiteY23" fmla="*/ 351693 h 970671"/>
              <a:gd name="connsiteX24" fmla="*/ 0 w 1167618"/>
              <a:gd name="connsiteY24" fmla="*/ 436099 h 970671"/>
              <a:gd name="connsiteX25" fmla="*/ 14068 w 1167618"/>
              <a:gd name="connsiteY25" fmla="*/ 633047 h 970671"/>
              <a:gd name="connsiteX26" fmla="*/ 42203 w 1167618"/>
              <a:gd name="connsiteY26" fmla="*/ 717453 h 970671"/>
              <a:gd name="connsiteX27" fmla="*/ 70338 w 1167618"/>
              <a:gd name="connsiteY27" fmla="*/ 801859 h 970671"/>
              <a:gd name="connsiteX28" fmla="*/ 84406 w 1167618"/>
              <a:gd name="connsiteY28" fmla="*/ 844062 h 970671"/>
              <a:gd name="connsiteX29" fmla="*/ 126609 w 1167618"/>
              <a:gd name="connsiteY29" fmla="*/ 942536 h 970671"/>
              <a:gd name="connsiteX30" fmla="*/ 225083 w 1167618"/>
              <a:gd name="connsiteY30" fmla="*/ 956604 h 970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67618" h="970671">
                <a:moveTo>
                  <a:pt x="70338" y="942536"/>
                </a:moveTo>
                <a:cubicBezTo>
                  <a:pt x="107852" y="947225"/>
                  <a:pt x="145684" y="949841"/>
                  <a:pt x="182880" y="956604"/>
                </a:cubicBezTo>
                <a:cubicBezTo>
                  <a:pt x="197469" y="959257"/>
                  <a:pt x="210254" y="970671"/>
                  <a:pt x="225083" y="970671"/>
                </a:cubicBezTo>
                <a:cubicBezTo>
                  <a:pt x="515853" y="970671"/>
                  <a:pt x="806548" y="961293"/>
                  <a:pt x="1097280" y="956604"/>
                </a:cubicBezTo>
                <a:cubicBezTo>
                  <a:pt x="1106658" y="942536"/>
                  <a:pt x="1114853" y="927603"/>
                  <a:pt x="1125415" y="914400"/>
                </a:cubicBezTo>
                <a:cubicBezTo>
                  <a:pt x="1133700" y="904043"/>
                  <a:pt x="1147620" y="898128"/>
                  <a:pt x="1153551" y="886265"/>
                </a:cubicBezTo>
                <a:cubicBezTo>
                  <a:pt x="1162198" y="868972"/>
                  <a:pt x="1162929" y="848751"/>
                  <a:pt x="1167618" y="829994"/>
                </a:cubicBezTo>
                <a:cubicBezTo>
                  <a:pt x="1136304" y="642111"/>
                  <a:pt x="1153319" y="716525"/>
                  <a:pt x="1125415" y="604911"/>
                </a:cubicBezTo>
                <a:cubicBezTo>
                  <a:pt x="1120726" y="548640"/>
                  <a:pt x="1122422" y="491468"/>
                  <a:pt x="1111348" y="436099"/>
                </a:cubicBezTo>
                <a:cubicBezTo>
                  <a:pt x="1108032" y="419520"/>
                  <a:pt x="1093774" y="407098"/>
                  <a:pt x="1083212" y="393896"/>
                </a:cubicBezTo>
                <a:cubicBezTo>
                  <a:pt x="1048381" y="350357"/>
                  <a:pt x="1059409" y="377512"/>
                  <a:pt x="1012874" y="337625"/>
                </a:cubicBezTo>
                <a:cubicBezTo>
                  <a:pt x="927911" y="264800"/>
                  <a:pt x="991946" y="293134"/>
                  <a:pt x="914400" y="267287"/>
                </a:cubicBezTo>
                <a:cubicBezTo>
                  <a:pt x="827791" y="137376"/>
                  <a:pt x="938318" y="297186"/>
                  <a:pt x="858129" y="196948"/>
                </a:cubicBezTo>
                <a:cubicBezTo>
                  <a:pt x="835220" y="168311"/>
                  <a:pt x="810665" y="110787"/>
                  <a:pt x="773723" y="98474"/>
                </a:cubicBezTo>
                <a:lnTo>
                  <a:pt x="731520" y="84407"/>
                </a:lnTo>
                <a:cubicBezTo>
                  <a:pt x="722141" y="75028"/>
                  <a:pt x="714420" y="63628"/>
                  <a:pt x="703384" y="56271"/>
                </a:cubicBezTo>
                <a:cubicBezTo>
                  <a:pt x="683776" y="43199"/>
                  <a:pt x="631705" y="19427"/>
                  <a:pt x="604911" y="14068"/>
                </a:cubicBezTo>
                <a:cubicBezTo>
                  <a:pt x="572397" y="7565"/>
                  <a:pt x="539262" y="4689"/>
                  <a:pt x="506437" y="0"/>
                </a:cubicBezTo>
                <a:cubicBezTo>
                  <a:pt x="426720" y="4689"/>
                  <a:pt x="346744" y="6122"/>
                  <a:pt x="267286" y="14068"/>
                </a:cubicBezTo>
                <a:cubicBezTo>
                  <a:pt x="212725" y="19524"/>
                  <a:pt x="192864" y="60354"/>
                  <a:pt x="154744" y="98474"/>
                </a:cubicBezTo>
                <a:cubicBezTo>
                  <a:pt x="86812" y="166406"/>
                  <a:pt x="169457" y="80085"/>
                  <a:pt x="98474" y="168813"/>
                </a:cubicBezTo>
                <a:cubicBezTo>
                  <a:pt x="90188" y="179170"/>
                  <a:pt x="79717" y="187570"/>
                  <a:pt x="70338" y="196948"/>
                </a:cubicBezTo>
                <a:cubicBezTo>
                  <a:pt x="65649" y="211016"/>
                  <a:pt x="60173" y="224845"/>
                  <a:pt x="56271" y="239151"/>
                </a:cubicBezTo>
                <a:cubicBezTo>
                  <a:pt x="46097" y="276457"/>
                  <a:pt x="40363" y="315009"/>
                  <a:pt x="28135" y="351693"/>
                </a:cubicBezTo>
                <a:lnTo>
                  <a:pt x="0" y="436099"/>
                </a:lnTo>
                <a:cubicBezTo>
                  <a:pt x="4689" y="501748"/>
                  <a:pt x="4305" y="567959"/>
                  <a:pt x="14068" y="633047"/>
                </a:cubicBezTo>
                <a:cubicBezTo>
                  <a:pt x="18467" y="662376"/>
                  <a:pt x="32825" y="689318"/>
                  <a:pt x="42203" y="717453"/>
                </a:cubicBezTo>
                <a:lnTo>
                  <a:pt x="70338" y="801859"/>
                </a:lnTo>
                <a:cubicBezTo>
                  <a:pt x="75027" y="815927"/>
                  <a:pt x="80809" y="829676"/>
                  <a:pt x="84406" y="844062"/>
                </a:cubicBezTo>
                <a:cubicBezTo>
                  <a:pt x="92853" y="877851"/>
                  <a:pt x="96250" y="918249"/>
                  <a:pt x="126609" y="942536"/>
                </a:cubicBezTo>
                <a:cubicBezTo>
                  <a:pt x="151608" y="962536"/>
                  <a:pt x="198253" y="956604"/>
                  <a:pt x="225083" y="956604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7885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مثال‌</a:t>
            </a:r>
            <a:r>
              <a:rPr lang="en-US" dirty="0" smtClean="0"/>
              <a:t> </a:t>
            </a:r>
            <a:r>
              <a:rPr lang="fa-IR" dirty="0" smtClean="0"/>
              <a:t>در همه ابعاد...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مخابرات</a:t>
            </a:r>
          </a:p>
          <a:p>
            <a:r>
              <a:rPr lang="fa-IR" dirty="0" smtClean="0"/>
              <a:t>حمل و نقل</a:t>
            </a:r>
          </a:p>
          <a:p>
            <a:r>
              <a:rPr lang="fa-IR" dirty="0" smtClean="0"/>
              <a:t>کنترل ترافیک</a:t>
            </a:r>
          </a:p>
          <a:p>
            <a:r>
              <a:rPr lang="fa-IR" dirty="0" smtClean="0"/>
              <a:t>وضعیت آب و هوا</a:t>
            </a:r>
          </a:p>
          <a:p>
            <a:r>
              <a:rPr lang="fa-IR" dirty="0" smtClean="0"/>
              <a:t>کشف تقلب </a:t>
            </a:r>
          </a:p>
          <a:p>
            <a:r>
              <a:rPr lang="fa-IR" dirty="0" smtClean="0"/>
              <a:t>بانک و موسسات مالی</a:t>
            </a:r>
          </a:p>
          <a:p>
            <a:pPr lvl="1"/>
            <a:r>
              <a:rPr lang="fa-IR" dirty="0" smtClean="0"/>
              <a:t>اعتبارسنجی مشتریان</a:t>
            </a:r>
          </a:p>
          <a:p>
            <a:r>
              <a:rPr lang="fa-IR" dirty="0" smtClean="0"/>
              <a:t>شبکه اجتماعی</a:t>
            </a:r>
            <a:endParaRPr lang="en-US" dirty="0" smtClean="0"/>
          </a:p>
          <a:p>
            <a:r>
              <a:rPr lang="fa-IR" dirty="0" smtClean="0"/>
              <a:t>...</a:t>
            </a:r>
          </a:p>
          <a:p>
            <a:endParaRPr lang="fa-IR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074" name="Picture 2" descr="http://www.todco.ir/wp-content/uploads/2014/11/TOD-account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75344"/>
            <a:ext cx="3591261" cy="11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4" y="2716318"/>
            <a:ext cx="8705261" cy="354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988" y="1575344"/>
            <a:ext cx="4854140" cy="4094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3293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نمونه ای از تحلیل داده های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Untitl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2338" y="1476375"/>
            <a:ext cx="10348912" cy="4779963"/>
          </a:xfrm>
        </p:spPr>
      </p:pic>
    </p:spTree>
    <p:extLst>
      <p:ext uri="{BB962C8B-B14F-4D97-AF65-F5344CB8AC3E}">
        <p14:creationId xmlns:p14="http://schemas.microsoft.com/office/powerpoint/2010/main" val="41468756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برخی از فعالیت‌های مربوط به داده‌های </a:t>
            </a:r>
            <a:r>
              <a:rPr lang="en-US" dirty="0" smtClean="0"/>
              <a:t>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در 15 آذر 1396 تقریبا 7000 توئیت برای مختصات های مربوط به ایران ثبت شده</a:t>
            </a:r>
          </a:p>
          <a:p>
            <a:pPr lvl="1"/>
            <a:r>
              <a:rPr lang="fa-IR" dirty="0" smtClean="0"/>
              <a:t>اما </a:t>
            </a:r>
            <a:r>
              <a:rPr lang="fa-IR" b="1" dirty="0" smtClean="0"/>
              <a:t>آمار واقعی </a:t>
            </a:r>
            <a:r>
              <a:rPr lang="fa-IR" dirty="0" smtClean="0"/>
              <a:t>چیز دیگری است!</a:t>
            </a:r>
          </a:p>
          <a:p>
            <a:endParaRPr lang="fa-IR" dirty="0" smtClean="0"/>
          </a:p>
          <a:p>
            <a:r>
              <a:rPr lang="fa-IR" dirty="0" smtClean="0"/>
              <a:t>ایده جالب تر بحث </a:t>
            </a:r>
            <a:r>
              <a:rPr lang="fa-IR" b="1" dirty="0" smtClean="0"/>
              <a:t>ترکیب</a:t>
            </a:r>
            <a:r>
              <a:rPr lang="fa-IR" dirty="0" smtClean="0"/>
              <a:t> مجموعه‌ای از داده‌هاست</a:t>
            </a:r>
          </a:p>
          <a:p>
            <a:endParaRPr lang="fa-IR" dirty="0"/>
          </a:p>
          <a:p>
            <a:r>
              <a:rPr lang="fa-IR" dirty="0" smtClean="0"/>
              <a:t>تحلیل </a:t>
            </a:r>
            <a:r>
              <a:rPr lang="fa-IR" b="1" dirty="0" smtClean="0"/>
              <a:t>داده‌های متنی </a:t>
            </a:r>
            <a:r>
              <a:rPr lang="fa-IR" dirty="0" smtClean="0"/>
              <a:t>آن را میتوان با رویکرد‌ یادگیری ژرف صورت پذیرفت</a:t>
            </a:r>
          </a:p>
          <a:p>
            <a:endParaRPr lang="fa-IR" dirty="0"/>
          </a:p>
          <a:p>
            <a:r>
              <a:rPr lang="fa-IR" dirty="0" smtClean="0"/>
              <a:t>خلاصه‌ای از نمونه تحلیل‌های بصری</a:t>
            </a:r>
          </a:p>
          <a:p>
            <a:pPr lvl="1"/>
            <a:r>
              <a:rPr lang="fa-IR" sz="2000" dirty="0" smtClean="0"/>
              <a:t>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www.mapd.com/demos/tweetmap</a:t>
            </a:r>
            <a:endParaRPr lang="fa-IR" sz="2000" dirty="0" smtClean="0"/>
          </a:p>
          <a:p>
            <a:pPr lvl="2"/>
            <a:r>
              <a:rPr lang="en-US" sz="1600" dirty="0"/>
              <a:t>San Francisco, California USA</a:t>
            </a:r>
            <a:endParaRPr lang="fa-IR" sz="16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887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گذر کوچکی بر پشت پرده این پردازش 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09168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7066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چشم‌انداز کلان‌داده </a:t>
            </a:r>
            <a:r>
              <a:rPr lang="fa-IR" sz="1800" dirty="0" smtClean="0"/>
              <a:t>(سال 1391)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194" name="Picture 2" descr="http://barnraisersllc.com/wp-content/uploads/2016/04/Big-Data-Landscape-Jul-4-2012.001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0"/>
          <a:stretch/>
        </p:blipFill>
        <p:spPr bwMode="auto">
          <a:xfrm>
            <a:off x="1885901" y="1431388"/>
            <a:ext cx="7600915" cy="48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83323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چشم‌انداز کلان‌داده </a:t>
            </a:r>
            <a:r>
              <a:rPr lang="fa-IR" sz="1800" dirty="0" smtClean="0"/>
              <a:t>(سال 1395- نسخه سوم)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196" name="Picture 4" descr="http://mattturck.com/wp-content/uploads/2016/03/Big-Data-Landscape-2016-v18-FINA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2"/>
          <a:stretch/>
        </p:blipFill>
        <p:spPr bwMode="auto">
          <a:xfrm>
            <a:off x="2209800" y="1426754"/>
            <a:ext cx="6892339" cy="493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85399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فناوری های کلان داده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7408" y="1476103"/>
            <a:ext cx="4826391" cy="4781006"/>
          </a:xfrm>
        </p:spPr>
        <p:txBody>
          <a:bodyPr>
            <a:normAutofit lnSpcReduction="10000"/>
          </a:bodyPr>
          <a:lstStyle/>
          <a:p>
            <a:r>
              <a:rPr lang="fa-IR" dirty="0" smtClean="0"/>
              <a:t>کلاسترهای پردازش و ذخیره سازی داده</a:t>
            </a:r>
          </a:p>
          <a:p>
            <a:pPr lvl="1"/>
            <a:r>
              <a:rPr lang="fa-IR" dirty="0" smtClean="0"/>
              <a:t>رایانش ابری</a:t>
            </a:r>
          </a:p>
          <a:p>
            <a:pPr lvl="1"/>
            <a:r>
              <a:rPr lang="fa-IR" dirty="0" smtClean="0"/>
              <a:t>ابر خصوصی</a:t>
            </a:r>
          </a:p>
          <a:p>
            <a:r>
              <a:rPr lang="fa-IR" dirty="0" smtClean="0"/>
              <a:t>پردازش و ذخیره سازی توزیع شده</a:t>
            </a:r>
          </a:p>
          <a:p>
            <a:pPr lvl="1"/>
            <a:r>
              <a:rPr lang="en-US" dirty="0" smtClean="0"/>
              <a:t>HDFS</a:t>
            </a:r>
          </a:p>
          <a:p>
            <a:pPr lvl="1"/>
            <a:r>
              <a:rPr lang="en-US" dirty="0" err="1" smtClean="0"/>
              <a:t>MapRduce</a:t>
            </a:r>
            <a:endParaRPr lang="en-US" dirty="0" smtClean="0"/>
          </a:p>
          <a:p>
            <a:pPr lvl="1"/>
            <a:r>
              <a:rPr lang="en-US" dirty="0" smtClean="0"/>
              <a:t>Spark</a:t>
            </a:r>
          </a:p>
          <a:p>
            <a:r>
              <a:rPr lang="fa-IR" dirty="0" smtClean="0"/>
              <a:t>بانک های اطلاعاتی </a:t>
            </a:r>
          </a:p>
          <a:p>
            <a:pPr lvl="1"/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err="1" smtClean="0"/>
              <a:t>NewSql</a:t>
            </a:r>
            <a:endParaRPr lang="en-US" dirty="0"/>
          </a:p>
          <a:p>
            <a:pPr lvl="1"/>
            <a:r>
              <a:rPr lang="en-US" dirty="0" smtClean="0"/>
              <a:t>graph DB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47445" y="1454763"/>
            <a:ext cx="4826391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B Mitra" panose="00000400000000000000" pitchFamily="2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B Mitra" panose="000004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 smtClean="0"/>
              <a:t>امنیت داده در عین حفظ کارایی</a:t>
            </a:r>
          </a:p>
          <a:p>
            <a:pPr lvl="1"/>
            <a:r>
              <a:rPr lang="en-US" dirty="0" err="1" smtClean="0"/>
              <a:t>CryptDB</a:t>
            </a:r>
            <a:endParaRPr lang="en-US" dirty="0" smtClean="0"/>
          </a:p>
          <a:p>
            <a:r>
              <a:rPr lang="fa-IR" dirty="0" smtClean="0"/>
              <a:t>بازبینی و تمیز کردن داده ها</a:t>
            </a:r>
          </a:p>
          <a:p>
            <a:pPr lvl="1"/>
            <a:r>
              <a:rPr lang="en-US" dirty="0" smtClean="0"/>
              <a:t>Wrangler</a:t>
            </a:r>
          </a:p>
          <a:p>
            <a:r>
              <a:rPr lang="fa-IR" dirty="0" smtClean="0"/>
              <a:t>تجمیع داده‌ها؛ نگرشی جدید</a:t>
            </a:r>
          </a:p>
          <a:p>
            <a:r>
              <a:rPr lang="fa-IR" dirty="0" smtClean="0"/>
              <a:t>سامانه های تحلیل اطلاعات</a:t>
            </a:r>
          </a:p>
          <a:p>
            <a:pPr lvl="1"/>
            <a:r>
              <a:rPr lang="fa-IR" dirty="0" smtClean="0"/>
              <a:t>الگوریم‌های سریع</a:t>
            </a:r>
          </a:p>
          <a:p>
            <a:pPr lvl="1"/>
            <a:r>
              <a:rPr lang="fa-IR" dirty="0" smtClean="0"/>
              <a:t>فشرده سازی اطلاعات</a:t>
            </a:r>
          </a:p>
          <a:p>
            <a:pPr lvl="1"/>
            <a:r>
              <a:rPr lang="fa-IR" dirty="0" smtClean="0"/>
              <a:t>ابزارهای یادگیری ماشین</a:t>
            </a:r>
          </a:p>
          <a:p>
            <a:pPr lvl="1"/>
            <a:r>
              <a:rPr lang="fa-IR" dirty="0" smtClean="0"/>
              <a:t>خلاصه سازها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60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5160"/>
            <a:ext cx="9144000" cy="3627583"/>
          </a:xfrm>
          <a:gradFill>
            <a:gsLst>
              <a:gs pos="100000">
                <a:schemeClr val="bg1"/>
              </a:gs>
              <a:gs pos="36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fa-IR" sz="4000" dirty="0" smtClean="0">
                <a:solidFill>
                  <a:srgbClr val="002060"/>
                </a:solidFill>
                <a:cs typeface="0 Titr Bold" panose="00000700000000000000" pitchFamily="2" charset="-78"/>
              </a:rPr>
              <a:t>تحلیل با رویکرد یادگیری‌ژرف بر بستر کلان‌داده</a:t>
            </a:r>
            <a:endParaRPr lang="en-US" sz="4000" dirty="0">
              <a:solidFill>
                <a:srgbClr val="002060"/>
              </a:solidFill>
              <a:cs typeface="0 Titr Bold" panose="000007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62182"/>
            <a:ext cx="9144000" cy="1295617"/>
          </a:xfrm>
        </p:spPr>
        <p:txBody>
          <a:bodyPr/>
          <a:lstStyle/>
          <a:p>
            <a:r>
              <a:rPr lang="fa-IR" sz="1800" dirty="0" smtClean="0">
                <a:solidFill>
                  <a:schemeClr val="accent5">
                    <a:lumMod val="75000"/>
                  </a:schemeClr>
                </a:solidFill>
                <a:cs typeface="B Yekan" panose="00000400000000000000" pitchFamily="2" charset="-78"/>
              </a:rPr>
              <a:t>دانشگاه صنعتی شریف، تهران</a:t>
            </a:r>
            <a:endParaRPr lang="fa-IR" sz="1800" dirty="0">
              <a:solidFill>
                <a:schemeClr val="accent5">
                  <a:lumMod val="75000"/>
                </a:schemeClr>
              </a:solidFill>
              <a:cs typeface="B Yekan" panose="00000400000000000000" pitchFamily="2" charset="-7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730" y="5134689"/>
            <a:ext cx="400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dirty="0" smtClean="0">
                <a:solidFill>
                  <a:schemeClr val="accent6">
                    <a:lumMod val="50000"/>
                  </a:schemeClr>
                </a:solidFill>
                <a:cs typeface="B Yekan" panose="00000400000000000000" pitchFamily="2" charset="-78"/>
              </a:rPr>
              <a:t>تلگرام :                                 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B Yekan" panose="00000400000000000000" pitchFamily="2" charset="-78"/>
              </a:rPr>
              <a:t>@dataset</a:t>
            </a:r>
          </a:p>
          <a:p>
            <a:pPr rtl="1"/>
            <a:r>
              <a:rPr lang="fa-IR" dirty="0" smtClean="0">
                <a:solidFill>
                  <a:schemeClr val="accent6">
                    <a:lumMod val="50000"/>
                  </a:schemeClr>
                </a:solidFill>
                <a:cs typeface="B Yekan" panose="00000400000000000000" pitchFamily="2" charset="-78"/>
              </a:rPr>
              <a:t>ایـمـیـل:        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B Yekan" panose="00000400000000000000" pitchFamily="2" charset="-78"/>
              </a:rPr>
              <a:t>mkhalooei@gmail.com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400" y="5011578"/>
            <a:ext cx="30413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cs typeface="B Yekan" panose="00000400000000000000" pitchFamily="2" charset="-78"/>
              </a:rPr>
              <a:t>محمد خالوئی</a:t>
            </a:r>
          </a:p>
          <a:p>
            <a:pPr algn="r" rtl="1"/>
            <a:r>
              <a:rPr lang="fa-IR" sz="2000" dirty="0" smtClean="0">
                <a:solidFill>
                  <a:schemeClr val="accent1">
                    <a:lumMod val="75000"/>
                  </a:schemeClr>
                </a:solidFill>
                <a:cs typeface="B Yekan" panose="00000400000000000000" pitchFamily="2" charset="-78"/>
              </a:rPr>
              <a:t>17 آذر 1395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67" y="248802"/>
            <a:ext cx="2654866" cy="26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3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کلیات نقشه راهکار در فضای کلان‌داده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284" y="1409879"/>
            <a:ext cx="7312050" cy="49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43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ابزارهای پرمخاطب کلان‌داده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146" name="Picture 2" descr="http://spark.apache.org/images/spark-logo-trademark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615" y="2824552"/>
            <a:ext cx="2400002" cy="127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d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21" y="3093087"/>
            <a:ext cx="2926851" cy="73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pache F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75" y="2972312"/>
            <a:ext cx="19050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220187" y="4146542"/>
            <a:ext cx="2241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https://flink.apache.org/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5356" y="4146542"/>
            <a:ext cx="2444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http://hadoop.apache.org/</a:t>
            </a:r>
          </a:p>
        </p:txBody>
      </p:sp>
      <p:sp>
        <p:nvSpPr>
          <p:cNvPr id="8" name="Rectangle 7"/>
          <p:cNvSpPr/>
          <p:nvPr/>
        </p:nvSpPr>
        <p:spPr>
          <a:xfrm>
            <a:off x="5000058" y="4146542"/>
            <a:ext cx="2253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http://spark.apache.org/</a:t>
            </a:r>
          </a:p>
        </p:txBody>
      </p:sp>
    </p:spTree>
    <p:extLst>
      <p:ext uri="{BB962C8B-B14F-4D97-AF65-F5344CB8AC3E}">
        <p14:creationId xmlns:p14="http://schemas.microsoft.com/office/powerpoint/2010/main" val="12470619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به کمک ابزارهایی همچون:</a:t>
            </a:r>
          </a:p>
          <a:p>
            <a:pPr lvl="1" algn="l" rtl="0"/>
            <a:r>
              <a:rPr lang="en-US" dirty="0" smtClean="0"/>
              <a:t>Tableau</a:t>
            </a:r>
          </a:p>
          <a:p>
            <a:pPr lvl="1" algn="l" rtl="0"/>
            <a:r>
              <a:rPr lang="en-US" dirty="0" err="1" smtClean="0"/>
              <a:t>Qlik</a:t>
            </a:r>
            <a:endParaRPr lang="en-US" dirty="0" smtClean="0"/>
          </a:p>
          <a:p>
            <a:pPr lvl="1" algn="l" rtl="0"/>
            <a:r>
              <a:rPr lang="en-US" dirty="0" err="1" smtClean="0"/>
              <a:t>kibana</a:t>
            </a:r>
            <a:endParaRPr lang="en-US" dirty="0" smtClean="0"/>
          </a:p>
          <a:p>
            <a:pPr lvl="1" algn="l" rtl="0"/>
            <a:r>
              <a:rPr lang="en-US" dirty="0" err="1" smtClean="0"/>
              <a:t>ChartJs</a:t>
            </a:r>
            <a:endParaRPr lang="en-US" dirty="0" smtClean="0"/>
          </a:p>
          <a:p>
            <a:pPr lvl="1" algn="l" rtl="0"/>
            <a:r>
              <a:rPr lang="en-US" dirty="0" smtClean="0"/>
              <a:t>Raw</a:t>
            </a:r>
          </a:p>
          <a:p>
            <a:pPr lvl="1" algn="l" rtl="0"/>
            <a:r>
              <a:rPr lang="en-US" dirty="0" err="1" smtClean="0"/>
              <a:t>Dygraphs</a:t>
            </a:r>
            <a:endParaRPr lang="en-US" dirty="0" smtClean="0"/>
          </a:p>
          <a:p>
            <a:pPr lvl="1" algn="l" rtl="0"/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033" y="4886048"/>
            <a:ext cx="1672590" cy="823997"/>
          </a:xfrm>
          <a:prstGeom prst="rect">
            <a:avLst/>
          </a:prstGeom>
        </p:spPr>
      </p:pic>
      <p:pic>
        <p:nvPicPr>
          <p:cNvPr id="7174" name="Picture 6" descr="Data visualization: Ra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92" y="1955964"/>
            <a:ext cx="3604894" cy="208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بصری‌‌سازی داده‌ها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170" name="Picture 2" descr="Data visualization: Chart.j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468" y="2176223"/>
            <a:ext cx="2964815" cy="207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ata visualization: Tablea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98" y="3925521"/>
            <a:ext cx="3984487" cy="21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ata visualization: Dygraph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48" y="4377962"/>
            <a:ext cx="2613889" cy="15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0381" y="9779612"/>
            <a:ext cx="941851" cy="488850"/>
          </a:xfrm>
          <a:prstGeom prst="rect">
            <a:avLst/>
          </a:prstGeom>
        </p:spPr>
      </p:pic>
      <p:pic>
        <p:nvPicPr>
          <p:cNvPr id="7178" name="Picture 10" descr="Kiban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048" y="2300788"/>
            <a:ext cx="4018530" cy="21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98593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3200" dirty="0" smtClean="0"/>
              <a:t>یادگیری ژرف</a:t>
            </a:r>
            <a:br>
              <a:rPr lang="fa-IR" sz="3200" dirty="0" smtClean="0"/>
            </a:br>
            <a:r>
              <a:rPr lang="en-US" sz="2400" dirty="0" smtClean="0"/>
              <a:t>Deep Learning</a:t>
            </a:r>
            <a:endParaRPr lang="en-US" sz="3200" dirty="0"/>
          </a:p>
        </p:txBody>
      </p:sp>
      <p:pic>
        <p:nvPicPr>
          <p:cNvPr id="2050" name="Picture 2" descr="https://static1.squarespace.com/static/5213a664e4b01a5565dc90f1/t/570cfc5ab654f97eee862aba/1460468850439/Deep-Learning-Value-Investing-Machine-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" y="165100"/>
            <a:ext cx="9525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13130" y="6168054"/>
            <a:ext cx="38154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smtClean="0"/>
              <a:t>www.euclidean.com/deep-learning-and-value-investing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768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تعریف مختصر از یادگیری ژرف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نام های مشابه</a:t>
            </a:r>
          </a:p>
          <a:p>
            <a:pPr lvl="1"/>
            <a:r>
              <a:rPr lang="fa-IR" dirty="0" smtClean="0"/>
              <a:t>ساختار یادگیری ژرف (</a:t>
            </a:r>
            <a:r>
              <a:rPr lang="en-US" dirty="0" smtClean="0"/>
              <a:t>Deep Structure learning</a:t>
            </a:r>
            <a:r>
              <a:rPr lang="fa-IR" dirty="0" smtClean="0"/>
              <a:t>)</a:t>
            </a:r>
          </a:p>
          <a:p>
            <a:pPr lvl="1"/>
            <a:r>
              <a:rPr lang="fa-IR" dirty="0" smtClean="0"/>
              <a:t>یادگیری سلسله مراتبی (</a:t>
            </a:r>
            <a:r>
              <a:rPr lang="en-US" dirty="0" smtClean="0"/>
              <a:t>Hierarchical </a:t>
            </a:r>
            <a:r>
              <a:rPr lang="en-US" dirty="0"/>
              <a:t>learning</a:t>
            </a:r>
            <a:r>
              <a:rPr lang="fa-IR" dirty="0" smtClean="0"/>
              <a:t>)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fa-IR" dirty="0" smtClean="0"/>
              <a:t>یکی از شاخه‌های </a:t>
            </a:r>
            <a:r>
              <a:rPr lang="fa-IR" b="1" dirty="0" smtClean="0"/>
              <a:t>یادگیری ماشین</a:t>
            </a:r>
          </a:p>
          <a:p>
            <a:endParaRPr lang="fa-IR" dirty="0" smtClean="0"/>
          </a:p>
          <a:p>
            <a:r>
              <a:rPr lang="fa-IR" dirty="0" smtClean="0"/>
              <a:t>روی مجموعه‌ای از الگوریتم‌ها که </a:t>
            </a:r>
          </a:p>
          <a:p>
            <a:pPr lvl="1"/>
            <a:r>
              <a:rPr lang="fa-IR" dirty="0" smtClean="0"/>
              <a:t>میخواهند یک </a:t>
            </a:r>
            <a:r>
              <a:rPr lang="fa-IR" b="1" dirty="0" smtClean="0"/>
              <a:t>انتزاع سطح بالا از داده</a:t>
            </a:r>
            <a:r>
              <a:rPr lang="fa-IR" dirty="0" smtClean="0"/>
              <a:t> </a:t>
            </a:r>
          </a:p>
          <a:p>
            <a:pPr lvl="1"/>
            <a:r>
              <a:rPr lang="fa-IR" dirty="0" smtClean="0"/>
              <a:t>بوسیله </a:t>
            </a:r>
            <a:r>
              <a:rPr lang="fa-IR" b="1" dirty="0" smtClean="0"/>
              <a:t>چندین لایه پردازشی</a:t>
            </a:r>
            <a:endParaRPr lang="en-US" b="1" dirty="0" smtClean="0"/>
          </a:p>
          <a:p>
            <a:pPr lvl="1"/>
            <a:r>
              <a:rPr lang="fa-IR" dirty="0" smtClean="0"/>
              <a:t>با </a:t>
            </a:r>
            <a:r>
              <a:rPr lang="fa-IR" b="1" dirty="0" smtClean="0"/>
              <a:t>ساختار پیچیده یا ترکیب تبدیلات غیرخطی</a:t>
            </a:r>
            <a:endParaRPr lang="en-US" b="1" dirty="0" smtClean="0"/>
          </a:p>
          <a:p>
            <a:endParaRPr lang="en-US" b="1" dirty="0" smtClean="0"/>
          </a:p>
          <a:p>
            <a:endParaRPr lang="fa-IR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2585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تعریف مختصر از یادگیری ژرف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درواقع یادگیری عمیق</a:t>
            </a:r>
          </a:p>
          <a:p>
            <a:pPr lvl="1"/>
            <a:r>
              <a:rPr lang="fa-IR" dirty="0" smtClean="0"/>
              <a:t> </a:t>
            </a:r>
            <a:r>
              <a:rPr lang="fa-IR" b="1" dirty="0" smtClean="0"/>
              <a:t>یک خانواده گسترده‌ی</a:t>
            </a:r>
            <a:r>
              <a:rPr lang="fa-IR" dirty="0" smtClean="0"/>
              <a:t> از </a:t>
            </a:r>
            <a:r>
              <a:rPr lang="fa-IR" b="1" dirty="0" smtClean="0"/>
              <a:t>روش‌های یادگیری ماشین</a:t>
            </a:r>
          </a:p>
          <a:p>
            <a:pPr lvl="1"/>
            <a:r>
              <a:rPr lang="fa-IR" dirty="0" smtClean="0"/>
              <a:t>بر مبنای </a:t>
            </a:r>
            <a:r>
              <a:rPr lang="fa-IR" b="1" dirty="0" smtClean="0"/>
              <a:t>بازنمایی ویژگی</a:t>
            </a:r>
          </a:p>
          <a:p>
            <a:pPr lvl="1"/>
            <a:endParaRPr lang="fa-IR" b="1" dirty="0"/>
          </a:p>
          <a:p>
            <a:pPr lvl="1"/>
            <a:endParaRPr lang="fa-IR" b="1" dirty="0" smtClean="0"/>
          </a:p>
          <a:p>
            <a:r>
              <a:rPr lang="fa-IR" dirty="0" smtClean="0"/>
              <a:t>منظور از </a:t>
            </a:r>
            <a:r>
              <a:rPr lang="fa-IR" b="1" dirty="0" smtClean="0"/>
              <a:t>بازنمایی ویژگی : </a:t>
            </a:r>
            <a:r>
              <a:rPr lang="fa-IR" dirty="0" smtClean="0"/>
              <a:t>تنوع نوع مشاهدات ما محسوب میشود</a:t>
            </a:r>
          </a:p>
          <a:p>
            <a:pPr lvl="1"/>
            <a:r>
              <a:rPr lang="fa-IR" dirty="0" smtClean="0"/>
              <a:t>در مثال عکس :</a:t>
            </a:r>
          </a:p>
          <a:p>
            <a:pPr lvl="2"/>
            <a:r>
              <a:rPr lang="fa-IR" dirty="0" smtClean="0"/>
              <a:t>یه بازنمایی میتواند ویژگی ها را در قالب یک </a:t>
            </a:r>
            <a:r>
              <a:rPr lang="fa-IR" b="1" u="sng" dirty="0" smtClean="0"/>
              <a:t>وکتور</a:t>
            </a:r>
            <a:r>
              <a:rPr lang="fa-IR" dirty="0" smtClean="0"/>
              <a:t> که شامل </a:t>
            </a:r>
            <a:r>
              <a:rPr lang="fa-IR" b="1" u="sng" dirty="0" smtClean="0"/>
              <a:t>شدت‌روشنایی</a:t>
            </a:r>
            <a:r>
              <a:rPr lang="fa-IR" u="sng" dirty="0" smtClean="0"/>
              <a:t> </a:t>
            </a:r>
          </a:p>
          <a:p>
            <a:pPr lvl="2"/>
            <a:r>
              <a:rPr lang="fa-IR" dirty="0" smtClean="0"/>
              <a:t>یا بصورت خیلی انتزاع سطح بالاتر به شکل </a:t>
            </a:r>
            <a:r>
              <a:rPr lang="fa-IR" b="1" u="sng" dirty="0" smtClean="0"/>
              <a:t>مجموعه‌ای از لبه‌ها</a:t>
            </a:r>
          </a:p>
          <a:p>
            <a:pPr lvl="2"/>
            <a:r>
              <a:rPr lang="fa-IR" dirty="0" smtClean="0"/>
              <a:t>یا بصورت خیلی کلی تر به صورت </a:t>
            </a:r>
            <a:r>
              <a:rPr lang="fa-IR" b="1" u="sng" dirty="0" smtClean="0"/>
              <a:t>ناحیه‌ای که شامل یک شیء</a:t>
            </a:r>
            <a:r>
              <a:rPr lang="fa-IR" b="1" dirty="0" smtClean="0"/>
              <a:t> </a:t>
            </a:r>
            <a:endParaRPr lang="fa-IR" dirty="0"/>
          </a:p>
          <a:p>
            <a:pPr lvl="1"/>
            <a:endParaRPr lang="fa-IR" b="1" dirty="0" smtClean="0"/>
          </a:p>
          <a:p>
            <a:pPr lvl="1"/>
            <a:endParaRPr lang="fa-IR" b="1" dirty="0" smtClean="0"/>
          </a:p>
          <a:p>
            <a:pPr lvl="1"/>
            <a:endParaRPr lang="fa-IR" b="1" dirty="0"/>
          </a:p>
          <a:p>
            <a:endParaRPr lang="fa-IR" dirty="0" smtClean="0"/>
          </a:p>
          <a:p>
            <a:endParaRPr lang="fa-IR" b="1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627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تعریف مختصر از یادگیری ژرف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یکی از نوید‌ها و وعده‌های یادگیری‌ژرف:</a:t>
            </a:r>
          </a:p>
          <a:p>
            <a:pPr lvl="1"/>
            <a:r>
              <a:rPr lang="fa-IR" dirty="0" smtClean="0"/>
              <a:t>جایگزین‌کردن روشی برای انتخاب ویژگی، به جای روش‌های دستی</a:t>
            </a:r>
          </a:p>
          <a:p>
            <a:pPr lvl="1"/>
            <a:r>
              <a:rPr lang="fa-IR" dirty="0" smtClean="0"/>
              <a:t>با الگوریتم‌های موثر و کارا یادگیری‌ویژگی بدون نظارت و نیمه‌نظارت</a:t>
            </a:r>
          </a:p>
          <a:p>
            <a:pPr lvl="1"/>
            <a:r>
              <a:rPr lang="fa-IR" dirty="0" smtClean="0"/>
              <a:t>و استخراج ویژگی سلسله‌مراتبی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14900" y="1981200"/>
            <a:ext cx="1409700" cy="32065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1"/>
            <a:endCxn id="10" idx="3"/>
          </p:cNvCxnSpPr>
          <p:nvPr/>
        </p:nvCxnSpPr>
        <p:spPr>
          <a:xfrm flipH="1" flipV="1">
            <a:off x="2936995" y="1974345"/>
            <a:ext cx="1977905" cy="167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7495" y="1762838"/>
            <a:ext cx="2349500" cy="423014"/>
          </a:xfrm>
          <a:prstGeom prst="roundRect">
            <a:avLst>
              <a:gd name="adj" fmla="val 7687"/>
            </a:avLst>
          </a:prstGeom>
          <a:noFill/>
          <a:ln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Hand-crafted feature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905750" y="2794000"/>
            <a:ext cx="2520950" cy="29021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2"/>
            <a:endCxn id="3074" idx="3"/>
          </p:cNvCxnSpPr>
          <p:nvPr/>
        </p:nvCxnSpPr>
        <p:spPr>
          <a:xfrm flipH="1">
            <a:off x="8845550" y="3084212"/>
            <a:ext cx="320675" cy="1765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6" name="Picture 4" descr="Image result for unsupervised feature lear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30" y="2590151"/>
            <a:ext cx="2820430" cy="3140654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4800600" y="2361956"/>
            <a:ext cx="2266950" cy="33632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31" idx="1"/>
            <a:endCxn id="3076" idx="3"/>
          </p:cNvCxnSpPr>
          <p:nvPr/>
        </p:nvCxnSpPr>
        <p:spPr>
          <a:xfrm flipH="1">
            <a:off x="3172460" y="2530119"/>
            <a:ext cx="1628140" cy="1630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4" name="Picture 2" descr="Fig. 3.1 - Principle of the hierarchical feature extra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" r="-225" b="-4734"/>
          <a:stretch/>
        </p:blipFill>
        <p:spPr bwMode="auto">
          <a:xfrm>
            <a:off x="4099560" y="3380213"/>
            <a:ext cx="4745990" cy="293828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4035425" y="6168649"/>
            <a:ext cx="5130800" cy="2060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http://www.kiv.zcu.cz/studies/predmety/uir/NS/Neocognitron/en/hierarch-det.html</a:t>
            </a:r>
          </a:p>
        </p:txBody>
      </p:sp>
    </p:spTree>
    <p:extLst>
      <p:ext uri="{BB962C8B-B14F-4D97-AF65-F5344CB8AC3E}">
        <p14:creationId xmlns:p14="http://schemas.microsoft.com/office/powerpoint/2010/main" val="384828115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4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مختلف شبکه‌های ژرف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 smtClean="0"/>
              <a:t>تنوع</a:t>
            </a:r>
          </a:p>
          <a:p>
            <a:pPr lvl="1"/>
            <a:r>
              <a:rPr lang="fa-IR" dirty="0" smtClean="0"/>
              <a:t>شبکه‌های عصبی ژرف (</a:t>
            </a:r>
            <a:r>
              <a:rPr lang="en-US" dirty="0" smtClean="0"/>
              <a:t>Deep Neural Networks</a:t>
            </a:r>
            <a:r>
              <a:rPr lang="fa-IR" dirty="0" smtClean="0"/>
              <a:t>)</a:t>
            </a:r>
          </a:p>
          <a:p>
            <a:pPr lvl="1"/>
            <a:r>
              <a:rPr lang="fa-IR" dirty="0" smtClean="0"/>
              <a:t>شبکه‌های عصبی کانولوشن ژرف (</a:t>
            </a:r>
            <a:r>
              <a:rPr lang="en-US" dirty="0" smtClean="0"/>
              <a:t>Convolutional Deep Neural Network</a:t>
            </a:r>
            <a:r>
              <a:rPr lang="fa-IR" dirty="0" smtClean="0"/>
              <a:t>)</a:t>
            </a:r>
            <a:endParaRPr lang="en-US" dirty="0" smtClean="0"/>
          </a:p>
          <a:p>
            <a:pPr lvl="1"/>
            <a:r>
              <a:rPr lang="fa-IR" dirty="0" smtClean="0"/>
              <a:t>شبکه‌های باور‌ ژرف (</a:t>
            </a:r>
            <a:r>
              <a:rPr lang="en-US" dirty="0" smtClean="0"/>
              <a:t>Deep Belief Networks</a:t>
            </a:r>
            <a:r>
              <a:rPr lang="fa-IR" dirty="0" smtClean="0"/>
              <a:t>)</a:t>
            </a:r>
            <a:endParaRPr lang="en-US" dirty="0" smtClean="0"/>
          </a:p>
          <a:p>
            <a:pPr lvl="1"/>
            <a:r>
              <a:rPr lang="fa-IR" dirty="0" smtClean="0"/>
              <a:t>شبکه‌های عصبی بازگشتی (</a:t>
            </a:r>
            <a:r>
              <a:rPr lang="en-US" dirty="0" smtClean="0"/>
              <a:t>Recurrent Neural Networks</a:t>
            </a:r>
            <a:r>
              <a:rPr lang="fa-IR" dirty="0" smtClean="0"/>
              <a:t>)</a:t>
            </a:r>
          </a:p>
          <a:p>
            <a:pPr lvl="1"/>
            <a:endParaRPr lang="fa-IR" dirty="0"/>
          </a:p>
          <a:p>
            <a:r>
              <a:rPr lang="fa-IR" dirty="0" smtClean="0"/>
              <a:t>برای حوزه‌های مختلف</a:t>
            </a:r>
          </a:p>
          <a:p>
            <a:pPr lvl="1"/>
            <a:r>
              <a:rPr lang="fa-IR" dirty="0" smtClean="0"/>
              <a:t>بینایی‌ماشین</a:t>
            </a:r>
          </a:p>
          <a:p>
            <a:pPr lvl="1"/>
            <a:r>
              <a:rPr lang="fa-IR" dirty="0" smtClean="0"/>
              <a:t>تشخیص گفتار هوشمند</a:t>
            </a:r>
          </a:p>
          <a:p>
            <a:pPr lvl="1"/>
            <a:r>
              <a:rPr lang="fa-IR" dirty="0" smtClean="0"/>
              <a:t>پردازش زبان طبیعی</a:t>
            </a:r>
          </a:p>
          <a:p>
            <a:pPr lvl="1"/>
            <a:r>
              <a:rPr lang="fa-IR" dirty="0" smtClean="0"/>
              <a:t>تشخیص صدا</a:t>
            </a:r>
          </a:p>
          <a:p>
            <a:pPr lvl="1"/>
            <a:r>
              <a:rPr lang="fa-IR" dirty="0" smtClean="0"/>
              <a:t>بایوانفورماتیک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9107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212" y="241800"/>
            <a:ext cx="10515600" cy="993412"/>
          </a:xfrm>
        </p:spPr>
        <p:txBody>
          <a:bodyPr/>
          <a:lstStyle/>
          <a:p>
            <a:r>
              <a:rPr lang="fa-IR" dirty="0" smtClean="0"/>
              <a:t>نمونه یک شبکه‌عصبی ژرف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098" name="Picture 2" descr="Image result for Alexnet architectur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1751174"/>
            <a:ext cx="10198100" cy="38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92903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ابزارهای پرمخاطب حوزه یادگیری‌ژرف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15" y="4722520"/>
            <a:ext cx="1704975" cy="1095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80" y="2055319"/>
            <a:ext cx="2471419" cy="16682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44" y="4708422"/>
            <a:ext cx="2074859" cy="11235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8" y="1820586"/>
            <a:ext cx="2508204" cy="21376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8" y="2359233"/>
            <a:ext cx="3515495" cy="106038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62751" y="4054006"/>
            <a:ext cx="17797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 </a:t>
            </a:r>
            <a:r>
              <a:rPr lang="en-US" sz="1400" dirty="0" smtClean="0"/>
              <a:t>tensorflow.org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4678314" y="4038617"/>
            <a:ext cx="1428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smtClean="0"/>
              <a:t>torch.ch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8521620" y="4038617"/>
            <a:ext cx="28008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smtClean="0"/>
              <a:t>caffe.berkeleyvision.org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2348081" y="5946310"/>
            <a:ext cx="3230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http://deeplearning.net/software/theano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51089" y="5946310"/>
            <a:ext cx="1759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smtClean="0"/>
              <a:t>scikit-learn.org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" y="5648015"/>
            <a:ext cx="975316" cy="658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25" y="5188559"/>
            <a:ext cx="651726" cy="471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25" y="4895361"/>
            <a:ext cx="6667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دیدکلی از ارائه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 smtClean="0"/>
          </a:p>
          <a:p>
            <a:r>
              <a:rPr lang="fa-IR" dirty="0" smtClean="0"/>
              <a:t>کلیات حل مسئله با رویکرد‌های مبتنی بر شبکه‌عصبی</a:t>
            </a:r>
            <a:endParaRPr lang="fa-IR" dirty="0" smtClean="0"/>
          </a:p>
          <a:p>
            <a:endParaRPr lang="fa-IR" dirty="0"/>
          </a:p>
          <a:p>
            <a:r>
              <a:rPr lang="fa-IR" dirty="0" smtClean="0"/>
              <a:t>رویکرد‌های مختلف حل مسئله در یادگیری ژرف</a:t>
            </a:r>
          </a:p>
          <a:p>
            <a:endParaRPr lang="fa-IR" b="1" dirty="0"/>
          </a:p>
          <a:p>
            <a:r>
              <a:rPr lang="fa-IR" dirty="0" smtClean="0"/>
              <a:t>تحلیل کلی یک شبکه عصبی ژرف مشهور در چند سال اخیر با عنوان </a:t>
            </a:r>
            <a:r>
              <a:rPr lang="en-US" dirty="0" smtClean="0"/>
              <a:t>GAN</a:t>
            </a:r>
            <a:endParaRPr lang="fa-I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3041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کدام ابزار بهتر هست؟!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75212" y="1466941"/>
            <a:ext cx="10515600" cy="4781006"/>
          </a:xfrm>
        </p:spPr>
        <p:txBody>
          <a:bodyPr/>
          <a:lstStyle/>
          <a:p>
            <a:r>
              <a:rPr lang="fa-IR" dirty="0" smtClean="0"/>
              <a:t>نرخ رشد پیشرفت برای یادگیری‌ژرف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619"/>
            <a:ext cx="6133464" cy="49087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03796" y="6034810"/>
            <a:ext cx="3813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https://twitter.com/fchollet/status/776455778274250752</a:t>
            </a:r>
          </a:p>
        </p:txBody>
      </p:sp>
    </p:spTree>
    <p:extLst>
      <p:ext uri="{BB962C8B-B14F-4D97-AF65-F5344CB8AC3E}">
        <p14:creationId xmlns:p14="http://schemas.microsoft.com/office/powerpoint/2010/main" val="209471570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در گروه </a:t>
            </a:r>
            <a:r>
              <a:rPr lang="fa-IR" b="1" dirty="0" smtClean="0"/>
              <a:t> </a:t>
            </a:r>
            <a:r>
              <a:rPr lang="en-US" b="1" dirty="0" smtClean="0"/>
              <a:t>Google Brain</a:t>
            </a:r>
            <a:r>
              <a:rPr lang="fa-IR" b="1" dirty="0" smtClean="0"/>
              <a:t> </a:t>
            </a:r>
            <a:r>
              <a:rPr lang="fa-IR" dirty="0" smtClean="0"/>
              <a:t> توسعه داده شده</a:t>
            </a:r>
            <a:endParaRPr lang="en-US" dirty="0" smtClean="0"/>
          </a:p>
          <a:p>
            <a:endParaRPr lang="en-US" b="1" dirty="0" smtClean="0"/>
          </a:p>
          <a:p>
            <a:r>
              <a:rPr lang="fa-IR" b="1" dirty="0" smtClean="0"/>
              <a:t>کتابخانه</a:t>
            </a:r>
            <a:r>
              <a:rPr lang="fa-IR" dirty="0" smtClean="0"/>
              <a:t> یادگیری ماشین گوگل </a:t>
            </a:r>
            <a:endParaRPr lang="en-US" dirty="0" smtClean="0"/>
          </a:p>
          <a:p>
            <a:endParaRPr lang="en-US" dirty="0" smtClean="0"/>
          </a:p>
          <a:p>
            <a:r>
              <a:rPr lang="fa-IR" dirty="0" smtClean="0"/>
              <a:t>در پروژه‌های بزرگ شرکت گوگل از جمله</a:t>
            </a:r>
          </a:p>
          <a:p>
            <a:pPr lvl="1"/>
            <a:r>
              <a:rPr lang="fa-IR" dirty="0" smtClean="0"/>
              <a:t>سرویس </a:t>
            </a:r>
            <a:r>
              <a:rPr lang="en-US" dirty="0" smtClean="0"/>
              <a:t>Speech Recognition</a:t>
            </a:r>
          </a:p>
          <a:p>
            <a:pPr lvl="1"/>
            <a:r>
              <a:rPr lang="fa-IR" dirty="0" smtClean="0"/>
              <a:t>سرویس </a:t>
            </a:r>
            <a:r>
              <a:rPr lang="en-US" dirty="0" smtClean="0"/>
              <a:t>Gmail</a:t>
            </a:r>
          </a:p>
          <a:p>
            <a:pPr lvl="1"/>
            <a:r>
              <a:rPr lang="fa-IR" dirty="0" smtClean="0"/>
              <a:t>سرویس</a:t>
            </a:r>
            <a:r>
              <a:rPr lang="en-US" dirty="0" smtClean="0"/>
              <a:t> Google photo</a:t>
            </a:r>
            <a:endParaRPr lang="fa-IR" dirty="0" smtClean="0"/>
          </a:p>
          <a:p>
            <a:pPr lvl="1"/>
            <a:endParaRPr lang="fa-IR" dirty="0"/>
          </a:p>
          <a:p>
            <a:r>
              <a:rPr lang="fa-IR" dirty="0" smtClean="0"/>
              <a:t>در نوامبر سال </a:t>
            </a:r>
            <a:r>
              <a:rPr lang="fa-IR" dirty="0"/>
              <a:t>2015 بصورت </a:t>
            </a:r>
            <a:r>
              <a:rPr lang="fa-IR" b="1" dirty="0"/>
              <a:t>متن‌باز</a:t>
            </a:r>
            <a:r>
              <a:rPr lang="fa-IR" dirty="0"/>
              <a:t> منتشر کرد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8" y="1820586"/>
            <a:ext cx="5049792" cy="43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945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tensorflow.org/images/tensors_flow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" y="1476103"/>
            <a:ext cx="2717800" cy="483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مقدمات کار با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</a:t>
            </a:r>
            <a:endParaRPr lang="fa-IR" dirty="0"/>
          </a:p>
          <a:p>
            <a:pPr lvl="1"/>
            <a:r>
              <a:rPr lang="fa-IR" dirty="0" smtClean="0"/>
              <a:t>که عملیات یا </a:t>
            </a:r>
            <a:r>
              <a:rPr lang="en-US" dirty="0" err="1" smtClean="0"/>
              <a:t>opr</a:t>
            </a:r>
            <a:r>
              <a:rPr lang="fa-IR" dirty="0" smtClean="0"/>
              <a:t> یا </a:t>
            </a:r>
            <a:r>
              <a:rPr lang="en-US" dirty="0" smtClean="0"/>
              <a:t>operation</a:t>
            </a:r>
            <a:r>
              <a:rPr lang="fa-IR" dirty="0" smtClean="0"/>
              <a:t> نامبرده میشود</a:t>
            </a:r>
          </a:p>
          <a:p>
            <a:pPr lvl="1"/>
            <a:r>
              <a:rPr lang="fa-IR" dirty="0" smtClean="0"/>
              <a:t>هر عملیات شامل صفر یا بیشتر </a:t>
            </a:r>
            <a:r>
              <a:rPr lang="en-US" dirty="0" smtClean="0"/>
              <a:t>Tensor</a:t>
            </a:r>
            <a:r>
              <a:rPr lang="fa-IR" dirty="0"/>
              <a:t> </a:t>
            </a:r>
            <a:r>
              <a:rPr lang="fa-IR" dirty="0" smtClean="0"/>
              <a:t>که در آن یک سری محاسبات انجام می‌پذیرد</a:t>
            </a:r>
          </a:p>
          <a:p>
            <a:pPr lvl="1"/>
            <a:endParaRPr lang="fa-IR" dirty="0"/>
          </a:p>
          <a:p>
            <a:r>
              <a:rPr lang="en-US" dirty="0" smtClean="0"/>
              <a:t>Tensor</a:t>
            </a:r>
          </a:p>
          <a:p>
            <a:pPr lvl="1"/>
            <a:r>
              <a:rPr lang="fa-IR" dirty="0" smtClean="0"/>
              <a:t>یک آرایه چندبعدی</a:t>
            </a:r>
          </a:p>
          <a:p>
            <a:pPr lvl="1"/>
            <a:endParaRPr lang="fa-IR" dirty="0"/>
          </a:p>
          <a:p>
            <a:r>
              <a:rPr lang="en-US" dirty="0" smtClean="0"/>
              <a:t>Graph</a:t>
            </a:r>
            <a:endParaRPr lang="fa-IR" dirty="0" smtClean="0"/>
          </a:p>
          <a:p>
            <a:pPr lvl="1"/>
            <a:r>
              <a:rPr lang="fa-IR" dirty="0" smtClean="0"/>
              <a:t>درواقع یک توصیف از محاسبات (بصورت گراف محاسباتی)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Session</a:t>
            </a:r>
          </a:p>
          <a:p>
            <a:pPr lvl="1"/>
            <a:r>
              <a:rPr lang="fa-IR" dirty="0" smtClean="0"/>
              <a:t>عملیات گراف را در </a:t>
            </a:r>
            <a:r>
              <a:rPr lang="en-US" dirty="0" smtClean="0"/>
              <a:t>Device</a:t>
            </a:r>
            <a:r>
              <a:rPr lang="fa-IR" dirty="0" smtClean="0"/>
              <a:t>هایی همچون </a:t>
            </a:r>
            <a:r>
              <a:rPr lang="en-US" dirty="0" smtClean="0"/>
              <a:t>CPU</a:t>
            </a:r>
            <a:r>
              <a:rPr lang="fa-IR" dirty="0" smtClean="0"/>
              <a:t> و </a:t>
            </a:r>
            <a:r>
              <a:rPr lang="en-US" dirty="0" smtClean="0"/>
              <a:t>GPU</a:t>
            </a:r>
            <a:r>
              <a:rPr lang="fa-IR" dirty="0" smtClean="0"/>
              <a:t> برای پردازش قرار و شرایط اجرا را فراهم میکند.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166430"/>
            <a:ext cx="1662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163408897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گوشه‌ای از اجرا در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dirty="0" smtClean="0">
                <a:latin typeface="+mj-lt"/>
              </a:rPr>
              <a:t>import </a:t>
            </a:r>
            <a:r>
              <a:rPr lang="en-US" dirty="0" err="1" smtClean="0">
                <a:latin typeface="+mj-lt"/>
              </a:rPr>
              <a:t>tensorflow</a:t>
            </a:r>
            <a:r>
              <a:rPr lang="en-US" dirty="0" smtClean="0">
                <a:latin typeface="+mj-lt"/>
              </a:rPr>
              <a:t> as </a:t>
            </a:r>
            <a:r>
              <a:rPr lang="en-US" dirty="0" err="1" smtClean="0">
                <a:latin typeface="+mj-lt"/>
              </a:rPr>
              <a:t>tf</a:t>
            </a:r>
            <a:endParaRPr lang="en-US" dirty="0" smtClean="0">
              <a:latin typeface="+mj-lt"/>
            </a:endParaRPr>
          </a:p>
          <a:p>
            <a:pPr marL="0" indent="0" algn="l" rtl="0">
              <a:buNone/>
            </a:pPr>
            <a:endParaRPr lang="en-US" dirty="0" smtClean="0">
              <a:latin typeface="+mj-lt"/>
            </a:endParaRPr>
          </a:p>
          <a:p>
            <a:pPr marL="0" indent="0" algn="l" rtl="0">
              <a:buNone/>
            </a:pPr>
            <a:r>
              <a:rPr lang="en-US" dirty="0">
                <a:latin typeface="+mj-lt"/>
              </a:rPr>
              <a:t>m</a:t>
            </a:r>
            <a:r>
              <a:rPr lang="en-US" dirty="0" smtClean="0">
                <a:latin typeface="+mj-lt"/>
              </a:rPr>
              <a:t>atrix1 = </a:t>
            </a:r>
            <a:r>
              <a:rPr lang="en-US" dirty="0" err="1" smtClean="0">
                <a:latin typeface="+mj-lt"/>
              </a:rPr>
              <a:t>tf.constant</a:t>
            </a:r>
            <a:r>
              <a:rPr lang="en-US" dirty="0" smtClean="0">
                <a:latin typeface="+mj-lt"/>
              </a:rPr>
              <a:t>([[</a:t>
            </a:r>
            <a:r>
              <a:rPr lang="en-US" dirty="0">
                <a:latin typeface="+mj-lt"/>
              </a:rPr>
              <a:t>3.0,3.0</a:t>
            </a:r>
            <a:r>
              <a:rPr lang="en-US" dirty="0" smtClean="0">
                <a:latin typeface="+mj-lt"/>
              </a:rPr>
              <a:t>]])</a:t>
            </a:r>
            <a:endParaRPr lang="en-US" dirty="0">
              <a:latin typeface="+mj-lt"/>
            </a:endParaRPr>
          </a:p>
          <a:p>
            <a:pPr marL="0" indent="0" algn="l" rtl="0">
              <a:buNone/>
            </a:pPr>
            <a:r>
              <a:rPr lang="en-US" dirty="0">
                <a:latin typeface="+mj-lt"/>
              </a:rPr>
              <a:t>m</a:t>
            </a:r>
            <a:r>
              <a:rPr lang="en-US" dirty="0" smtClean="0">
                <a:latin typeface="+mj-lt"/>
              </a:rPr>
              <a:t>atrix2 = </a:t>
            </a:r>
            <a:r>
              <a:rPr lang="en-US" dirty="0" err="1" smtClean="0">
                <a:latin typeface="+mj-lt"/>
              </a:rPr>
              <a:t>tf.constant</a:t>
            </a:r>
            <a:r>
              <a:rPr lang="en-US" dirty="0" smtClean="0">
                <a:latin typeface="+mj-lt"/>
              </a:rPr>
              <a:t>([[2.0,2.0]])</a:t>
            </a:r>
          </a:p>
          <a:p>
            <a:pPr marL="0" indent="0" algn="l" rtl="0">
              <a:buNone/>
            </a:pPr>
            <a:r>
              <a:rPr lang="en-US" dirty="0" smtClean="0">
                <a:latin typeface="+mj-lt"/>
              </a:rPr>
              <a:t>product = </a:t>
            </a:r>
            <a:r>
              <a:rPr lang="en-US" dirty="0" err="1" smtClean="0">
                <a:latin typeface="+mj-lt"/>
              </a:rPr>
              <a:t>tf.matmul</a:t>
            </a:r>
            <a:r>
              <a:rPr lang="en-US" dirty="0" smtClean="0">
                <a:latin typeface="+mj-lt"/>
              </a:rPr>
              <a:t>(matrix1,matrix2)</a:t>
            </a:r>
          </a:p>
          <a:p>
            <a:pPr marL="0" indent="0" algn="l" rtl="0">
              <a:buNone/>
            </a:pPr>
            <a:endParaRPr lang="en-US" dirty="0">
              <a:latin typeface="+mj-lt"/>
            </a:endParaRPr>
          </a:p>
          <a:p>
            <a:pPr marL="0" indent="0" algn="l" rtl="0">
              <a:buNone/>
            </a:pPr>
            <a:r>
              <a:rPr lang="en-US" dirty="0" err="1" smtClean="0">
                <a:latin typeface="+mj-lt"/>
              </a:rPr>
              <a:t>sess</a:t>
            </a:r>
            <a:r>
              <a:rPr lang="en-US" dirty="0" smtClean="0">
                <a:latin typeface="+mj-lt"/>
              </a:rPr>
              <a:t> = </a:t>
            </a:r>
            <a:r>
              <a:rPr lang="en-US" dirty="0" err="1" smtClean="0">
                <a:latin typeface="+mj-lt"/>
              </a:rPr>
              <a:t>tf.Session</a:t>
            </a:r>
            <a:r>
              <a:rPr lang="en-US" dirty="0" smtClean="0">
                <a:latin typeface="+mj-lt"/>
              </a:rPr>
              <a:t>()</a:t>
            </a:r>
          </a:p>
          <a:p>
            <a:pPr marL="0" indent="0" algn="l" rtl="0">
              <a:buNone/>
            </a:pPr>
            <a:r>
              <a:rPr lang="en-US" dirty="0" smtClean="0">
                <a:latin typeface="+mj-lt"/>
              </a:rPr>
              <a:t>result = </a:t>
            </a:r>
            <a:r>
              <a:rPr lang="en-US" dirty="0" err="1" smtClean="0">
                <a:latin typeface="+mj-lt"/>
              </a:rPr>
              <a:t>sess.run</a:t>
            </a:r>
            <a:r>
              <a:rPr lang="en-US" dirty="0" smtClean="0">
                <a:latin typeface="+mj-lt"/>
              </a:rPr>
              <a:t>(product)</a:t>
            </a:r>
          </a:p>
          <a:p>
            <a:pPr marL="0" indent="0" algn="l" rtl="0">
              <a:buNone/>
            </a:pPr>
            <a:r>
              <a:rPr lang="en-US" dirty="0">
                <a:latin typeface="+mj-lt"/>
              </a:rPr>
              <a:t>p</a:t>
            </a:r>
            <a:r>
              <a:rPr lang="en-US" dirty="0" smtClean="0">
                <a:latin typeface="+mj-lt"/>
              </a:rPr>
              <a:t>rint(result)</a:t>
            </a:r>
          </a:p>
          <a:p>
            <a:pPr marL="0" indent="0" algn="l" rtl="0">
              <a:buNone/>
            </a:pPr>
            <a:r>
              <a:rPr lang="en-US" dirty="0" err="1" smtClean="0">
                <a:latin typeface="+mj-lt"/>
              </a:rPr>
              <a:t>sess.close</a:t>
            </a:r>
            <a:r>
              <a:rPr lang="en-US" dirty="0" smtClean="0">
                <a:latin typeface="+mj-lt"/>
              </a:rPr>
              <a:t>()</a:t>
            </a:r>
            <a:endParaRPr lang="en-US" dirty="0">
              <a:latin typeface="+mj-lt"/>
            </a:endParaRPr>
          </a:p>
          <a:p>
            <a:pPr marL="0" indent="0" algn="l" rtl="0">
              <a:buNone/>
            </a:pPr>
            <a:endParaRPr lang="en-US" dirty="0">
              <a:latin typeface="+mj-lt"/>
            </a:endParaRPr>
          </a:p>
          <a:p>
            <a:pPr marL="0" indent="0" algn="l" rtl="0">
              <a:buNone/>
            </a:pPr>
            <a:endParaRPr lang="en-US" dirty="0" smtClean="0">
              <a:latin typeface="+mj-lt"/>
            </a:endParaRPr>
          </a:p>
          <a:p>
            <a:pPr marL="0" indent="0" algn="l" rtl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442200" y="4406900"/>
            <a:ext cx="11684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matrix1</a:t>
            </a:r>
            <a:endParaRPr lang="en-US" sz="1600" dirty="0"/>
          </a:p>
        </p:txBody>
      </p:sp>
      <p:sp>
        <p:nvSpPr>
          <p:cNvPr id="8" name="Oval 7"/>
          <p:cNvSpPr/>
          <p:nvPr/>
        </p:nvSpPr>
        <p:spPr>
          <a:xfrm>
            <a:off x="8813800" y="4419600"/>
            <a:ext cx="11684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matrix2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8140700" y="3364956"/>
            <a:ext cx="12446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product</a:t>
            </a:r>
            <a:endParaRPr lang="en-US" sz="1600" dirty="0"/>
          </a:p>
        </p:txBody>
      </p:sp>
      <p:cxnSp>
        <p:nvCxnSpPr>
          <p:cNvPr id="11" name="Curved Connector 10"/>
          <p:cNvCxnSpPr>
            <a:stCxn id="7" idx="0"/>
            <a:endCxn id="9" idx="4"/>
          </p:cNvCxnSpPr>
          <p:nvPr/>
        </p:nvCxnSpPr>
        <p:spPr>
          <a:xfrm rot="5400000" flipH="1" flipV="1">
            <a:off x="8134078" y="3777978"/>
            <a:ext cx="521244" cy="7366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1"/>
            <a:endCxn id="9" idx="4"/>
          </p:cNvCxnSpPr>
          <p:nvPr/>
        </p:nvCxnSpPr>
        <p:spPr>
          <a:xfrm rot="16200000" flipV="1">
            <a:off x="8568855" y="4079802"/>
            <a:ext cx="610199" cy="22190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6191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dirty="0" smtClean="0"/>
              <a:t>تحلیل عظیم</a:t>
            </a:r>
            <a:endParaRPr lang="en-US" sz="3600" dirty="0"/>
          </a:p>
        </p:txBody>
      </p:sp>
      <p:pic>
        <p:nvPicPr>
          <p:cNvPr id="8" name="Picture 2" descr="https://upload.wikimedia.org/wikipedia/commons/9/9b/Social_Network_Analysis_Visualiz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14803" cy="72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86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رویکرد‌های تحلیل در کلان‌داده و چالش‌های پیشرو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تقریبا از چند جنبه به قضیه می‌توان نگاه کرد:</a:t>
            </a:r>
          </a:p>
          <a:p>
            <a:pPr lvl="1"/>
            <a:r>
              <a:rPr lang="fa-IR" dirty="0" smtClean="0"/>
              <a:t>چالش مدیریت کردن پردازش </a:t>
            </a:r>
          </a:p>
          <a:p>
            <a:pPr lvl="1"/>
            <a:r>
              <a:rPr lang="fa-IR" dirty="0" smtClean="0"/>
              <a:t>چالش نوع شیوه الگوریتم بررسی و محاسبات </a:t>
            </a:r>
          </a:p>
          <a:p>
            <a:pPr lvl="1"/>
            <a:r>
              <a:rPr lang="fa-IR" dirty="0" smtClean="0"/>
              <a:t>چالش بحث تنظیم وزن‌های پارامترهای شبکه</a:t>
            </a:r>
          </a:p>
          <a:p>
            <a:pPr lvl="1"/>
            <a:r>
              <a:rPr lang="fa-IR" dirty="0" smtClean="0"/>
              <a:t>...</a:t>
            </a:r>
          </a:p>
          <a:p>
            <a:pPr lvl="1"/>
            <a:endParaRPr lang="en-US" dirty="0" smtClean="0"/>
          </a:p>
        </p:txBody>
      </p:sp>
      <p:pic>
        <p:nvPicPr>
          <p:cNvPr id="9" name="Picture 2" descr="Image result for Alexnet architectur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3549195"/>
            <a:ext cx="4628062" cy="1737058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spark tensor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6733"/>
            <a:ext cx="64770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endCxn id="9" idx="1"/>
          </p:cNvCxnSpPr>
          <p:nvPr/>
        </p:nvCxnSpPr>
        <p:spPr>
          <a:xfrm>
            <a:off x="4740812" y="4079631"/>
            <a:ext cx="2180688" cy="33809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393700" y="1651000"/>
            <a:ext cx="6235700" cy="1605733"/>
            <a:chOff x="393700" y="1651000"/>
            <a:chExt cx="6235700" cy="1605733"/>
          </a:xfrm>
        </p:grpSpPr>
        <p:sp>
          <p:nvSpPr>
            <p:cNvPr id="15" name="Horizontal Scroll 14"/>
            <p:cNvSpPr/>
            <p:nvPr/>
          </p:nvSpPr>
          <p:spPr>
            <a:xfrm>
              <a:off x="393700" y="1651000"/>
              <a:ext cx="5537200" cy="1605733"/>
            </a:xfrm>
            <a:prstGeom prst="horizontalScroll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44444"/>
                  </a:solidFill>
                  <a:latin typeface="Source Sans Pro"/>
                </a:rPr>
                <a:t>10X reduction in training </a:t>
              </a:r>
              <a:r>
                <a:rPr lang="en-US" dirty="0" smtClean="0">
                  <a:solidFill>
                    <a:srgbClr val="444444"/>
                  </a:solidFill>
                  <a:latin typeface="Source Sans Pro"/>
                </a:rPr>
                <a:t>time</a:t>
              </a:r>
              <a:endParaRPr lang="fa-IR" dirty="0" smtClean="0">
                <a:solidFill>
                  <a:srgbClr val="444444"/>
                </a:solidFill>
                <a:latin typeface="Source Sans Pro"/>
              </a:endParaRPr>
            </a:p>
            <a:p>
              <a:pPr algn="ctr"/>
              <a:r>
                <a:rPr lang="en-US" dirty="0" smtClean="0">
                  <a:solidFill>
                    <a:srgbClr val="444444"/>
                  </a:solidFill>
                  <a:latin typeface="Source Sans Pro"/>
                </a:rPr>
                <a:t>34</a:t>
              </a:r>
              <a:r>
                <a:rPr lang="en-US" dirty="0">
                  <a:solidFill>
                    <a:srgbClr val="444444"/>
                  </a:solidFill>
                  <a:latin typeface="Source Sans Pro"/>
                </a:rPr>
                <a:t>% lower error </a:t>
              </a:r>
              <a:r>
                <a:rPr lang="en-US" dirty="0" smtClean="0">
                  <a:solidFill>
                    <a:srgbClr val="444444"/>
                  </a:solidFill>
                  <a:latin typeface="Source Sans Pro"/>
                </a:rPr>
                <a:t>rate</a:t>
              </a:r>
              <a:endParaRPr lang="en-US" dirty="0">
                <a:solidFill>
                  <a:srgbClr val="444444"/>
                </a:solidFill>
                <a:latin typeface="Source Sans Pro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3400" y="2814698"/>
              <a:ext cx="6096000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 smtClean="0"/>
                <a:t>https://databricks.com/blog/2016/01/25/deep-learning-with-apache-spark-and-tensorflow.html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5763686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5161"/>
            <a:ext cx="9144000" cy="2034758"/>
          </a:xfrm>
          <a:gradFill>
            <a:gsLst>
              <a:gs pos="100000">
                <a:schemeClr val="bg1"/>
              </a:gs>
              <a:gs pos="36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fa-IR" sz="4000" dirty="0">
                <a:solidFill>
                  <a:srgbClr val="002060"/>
                </a:solidFill>
                <a:cs typeface="0 Titr Bold" panose="00000700000000000000" pitchFamily="2" charset="-78"/>
              </a:rPr>
              <a:t>تحلیل با رویکرد یادگیری‌ژرف بر بستر کلان‌داده</a:t>
            </a:r>
            <a:endParaRPr lang="en-US" sz="4000" dirty="0">
              <a:solidFill>
                <a:srgbClr val="002060"/>
              </a:solidFill>
              <a:cs typeface="0 Titr Bold" panose="000007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98262"/>
            <a:ext cx="9144000" cy="1295617"/>
          </a:xfrm>
        </p:spPr>
        <p:txBody>
          <a:bodyPr>
            <a:normAutofit/>
          </a:bodyPr>
          <a:lstStyle/>
          <a:p>
            <a:r>
              <a:rPr lang="fa-IR" sz="1600" dirty="0" smtClean="0">
                <a:solidFill>
                  <a:schemeClr val="accent5">
                    <a:lumMod val="75000"/>
                  </a:schemeClr>
                </a:solidFill>
                <a:cs typeface="B Yekan" panose="00000400000000000000" pitchFamily="2" charset="-78"/>
              </a:rPr>
              <a:t>دانشگاه </a:t>
            </a:r>
            <a:r>
              <a:rPr lang="fa-IR" sz="1600" dirty="0">
                <a:solidFill>
                  <a:schemeClr val="accent5">
                    <a:lumMod val="75000"/>
                  </a:schemeClr>
                </a:solidFill>
                <a:cs typeface="B Yekan" panose="00000400000000000000" pitchFamily="2" charset="-78"/>
              </a:rPr>
              <a:t>صنعتی </a:t>
            </a:r>
            <a:r>
              <a:rPr lang="fa-IR" sz="1600" dirty="0" smtClean="0">
                <a:solidFill>
                  <a:schemeClr val="accent5">
                    <a:lumMod val="75000"/>
                  </a:schemeClr>
                </a:solidFill>
                <a:cs typeface="B Yekan" panose="00000400000000000000" pitchFamily="2" charset="-78"/>
              </a:rPr>
              <a:t>شریف، </a:t>
            </a:r>
            <a:r>
              <a:rPr lang="fa-IR" sz="1600" dirty="0">
                <a:solidFill>
                  <a:schemeClr val="accent5">
                    <a:lumMod val="75000"/>
                  </a:schemeClr>
                </a:solidFill>
                <a:cs typeface="B Yekan" panose="00000400000000000000" pitchFamily="2" charset="-78"/>
              </a:rPr>
              <a:t>تهران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730" y="5134689"/>
            <a:ext cx="400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dirty="0" smtClean="0">
                <a:solidFill>
                  <a:schemeClr val="accent6">
                    <a:lumMod val="50000"/>
                  </a:schemeClr>
                </a:solidFill>
                <a:cs typeface="B Yekan" panose="00000400000000000000" pitchFamily="2" charset="-78"/>
              </a:rPr>
              <a:t>تلگرام :                                 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B Yekan" panose="00000400000000000000" pitchFamily="2" charset="-78"/>
              </a:rPr>
              <a:t>@dataset</a:t>
            </a:r>
          </a:p>
          <a:p>
            <a:pPr rtl="1"/>
            <a:r>
              <a:rPr lang="fa-IR" dirty="0" smtClean="0">
                <a:solidFill>
                  <a:schemeClr val="accent6">
                    <a:lumMod val="50000"/>
                  </a:schemeClr>
                </a:solidFill>
                <a:cs typeface="B Yekan" panose="00000400000000000000" pitchFamily="2" charset="-78"/>
              </a:rPr>
              <a:t>ایـمـیـل:        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B Yekan" panose="00000400000000000000" pitchFamily="2" charset="-78"/>
              </a:rPr>
              <a:t>mkhalooei@gmail.com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400" y="5011578"/>
            <a:ext cx="30413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cs typeface="B Yekan" panose="00000400000000000000" pitchFamily="2" charset="-78"/>
              </a:rPr>
              <a:t>محمد خالوئی</a:t>
            </a:r>
          </a:p>
          <a:p>
            <a:pPr algn="r" rtl="1"/>
            <a:r>
              <a:rPr lang="fa-IR" sz="2000" dirty="0" smtClean="0">
                <a:solidFill>
                  <a:schemeClr val="accent1">
                    <a:lumMod val="75000"/>
                  </a:schemeClr>
                </a:solidFill>
                <a:cs typeface="B Yekan" panose="00000400000000000000" pitchFamily="2" charset="-78"/>
              </a:rPr>
              <a:t>آذر 1395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33" y="3819209"/>
            <a:ext cx="2035934" cy="20359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55348" y="2967907"/>
            <a:ext cx="3081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600" dirty="0" smtClean="0">
                <a:solidFill>
                  <a:schemeClr val="accent2">
                    <a:lumMod val="50000"/>
                  </a:schemeClr>
                </a:solidFill>
                <a:cs typeface="0 Titr Bold" panose="00000700000000000000" pitchFamily="2" charset="-78"/>
              </a:rPr>
              <a:t>باتشکر از توجهتان</a:t>
            </a: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09800" y="6113754"/>
            <a:ext cx="82381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200" dirty="0" smtClean="0">
                <a:solidFill>
                  <a:srgbClr val="0070C0"/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اگر سنگی پیشرو نباشد هیچگاه صدای دلنشین آب را نخواهی شنید  |   </a:t>
            </a:r>
            <a:r>
              <a:rPr lang="fa-IR" sz="1200" dirty="0" smtClean="0">
                <a:solidFill>
                  <a:schemeClr val="accent1">
                    <a:lumMod val="50000"/>
                  </a:schemeClr>
                </a:solidFill>
                <a:latin typeface="Samim" panose="020B0603030804020204" pitchFamily="34" charset="0"/>
                <a:ea typeface="Samim" panose="020B0603030804020204" pitchFamily="34" charset="0"/>
                <a:cs typeface="Samim" panose="020B0603030804020204" pitchFamily="34" charset="0"/>
              </a:rPr>
              <a:t>«فَإِنَّ مَعَ الْعُسْرِ يُسْرًا (5) إِنَّ مَعَ الْعُسْرِ يُسْرًا (6)  سوره انشراح»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Samim" panose="020B0603030804020204" pitchFamily="34" charset="0"/>
              <a:ea typeface="Samim" panose="020B0603030804020204" pitchFamily="34" charset="0"/>
              <a:cs typeface="Samim" panose="020B0603030804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47" y="247239"/>
            <a:ext cx="1216706" cy="12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0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محمد</a:t>
            </a:r>
            <a:r>
              <a:rPr lang="en-US" dirty="0" smtClean="0"/>
              <a:t> </a:t>
            </a:r>
            <a:r>
              <a:rPr lang="en-US" dirty="0" err="1" smtClean="0"/>
              <a:t>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a-IR" sz="4000" dirty="0" smtClean="0"/>
              <a:t>کمی دقیق‌تر </a:t>
            </a:r>
            <a:br>
              <a:rPr lang="fa-IR" sz="4000" dirty="0" smtClean="0"/>
            </a:br>
            <a:r>
              <a:rPr lang="fa-IR" sz="4000" dirty="0" smtClean="0"/>
              <a:t>به زندگی اطرفـمان بنـگریم...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47882" cy="6858000"/>
          </a:xfrm>
        </p:spPr>
      </p:pic>
      <p:sp>
        <p:nvSpPr>
          <p:cNvPr id="9" name="Rectangle 8"/>
          <p:cNvSpPr/>
          <p:nvPr/>
        </p:nvSpPr>
        <p:spPr>
          <a:xfrm>
            <a:off x="0" y="6591208"/>
            <a:ext cx="2116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http://www.tekshow.com/posts/820</a:t>
            </a:r>
          </a:p>
        </p:txBody>
      </p:sp>
    </p:spTree>
    <p:extLst>
      <p:ext uri="{BB962C8B-B14F-4D97-AF65-F5344CB8AC3E}">
        <p14:creationId xmlns:p14="http://schemas.microsoft.com/office/powerpoint/2010/main" val="22651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مقیاس تولید داده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904432"/>
              </p:ext>
            </p:extLst>
          </p:nvPr>
        </p:nvGraphicFramePr>
        <p:xfrm>
          <a:off x="838200" y="1476375"/>
          <a:ext cx="10515600" cy="4779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562600" y="592773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http://www.gereports.com/post/110073426843/big-data-infographic/</a:t>
            </a:r>
          </a:p>
        </p:txBody>
      </p:sp>
    </p:spTree>
    <p:extLst>
      <p:ext uri="{BB962C8B-B14F-4D97-AF65-F5344CB8AC3E}">
        <p14:creationId xmlns:p14="http://schemas.microsoft.com/office/powerpoint/2010/main" val="4758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تعریف مختصر از کلان‌داده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a-IR" sz="3200" dirty="0"/>
              <a:t>90% داده های تولیدی جهان، برای دوسال اخیر هست</a:t>
            </a:r>
            <a:r>
              <a:rPr lang="fa-IR" sz="3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fa-IR" sz="3200" dirty="0" smtClean="0"/>
              <a:t>تولید حدود 2.500000000000000000 (2.5 کوئینتیلیون = 10 به توان 30)</a:t>
            </a:r>
          </a:p>
          <a:p>
            <a:pPr>
              <a:lnSpc>
                <a:spcPct val="150000"/>
              </a:lnSpc>
            </a:pPr>
            <a:r>
              <a:rPr lang="fa-IR" sz="3200" dirty="0" smtClean="0"/>
              <a:t>چیزی معادل پرکردن 10 میلیون دیسک بلو-ری (</a:t>
            </a:r>
            <a:r>
              <a:rPr lang="en-US" sz="3200" dirty="0" smtClean="0"/>
              <a:t>Blue-ray</a:t>
            </a:r>
            <a:r>
              <a:rPr lang="fa-IR" sz="3200" dirty="0" smtClean="0"/>
              <a:t>)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fa-IR" sz="3200" dirty="0" smtClean="0"/>
              <a:t>تقریبا معادل ارتفاع چهار عدد از برج ایفل</a:t>
            </a:r>
            <a:endParaRPr lang="en-US" sz="32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668055"/>
              </p:ext>
            </p:extLst>
          </p:nvPr>
        </p:nvGraphicFramePr>
        <p:xfrm>
          <a:off x="838200" y="1525839"/>
          <a:ext cx="737382" cy="4474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Image" r:id="rId4" imgW="1307880" imgH="7936200" progId="Photoshop.Image.13">
                  <p:embed/>
                </p:oleObj>
              </mc:Choice>
              <mc:Fallback>
                <p:oleObj name="Image" r:id="rId4" imgW="1307880" imgH="7936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525839"/>
                        <a:ext cx="737382" cy="4474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0" y="6079351"/>
            <a:ext cx="90080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http://www.vcloudnews.com/wp-content/uploads/2015/04/big-data-infographic1.png</a:t>
            </a:r>
          </a:p>
        </p:txBody>
      </p:sp>
    </p:spTree>
    <p:extLst>
      <p:ext uri="{BB962C8B-B14F-4D97-AF65-F5344CB8AC3E}">
        <p14:creationId xmlns:p14="http://schemas.microsoft.com/office/powerpoint/2010/main" val="34068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813" y="1764301"/>
            <a:ext cx="3347475" cy="4268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تعریف مختصر از کلان‌داده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743167" y="2013519"/>
            <a:ext cx="3694225" cy="3349547"/>
            <a:chOff x="3840481" y="1950991"/>
            <a:chExt cx="3735779" cy="3616082"/>
          </a:xfrm>
        </p:grpSpPr>
        <p:sp>
          <p:nvSpPr>
            <p:cNvPr id="7" name="Oval 6"/>
            <p:cNvSpPr/>
            <p:nvPr/>
          </p:nvSpPr>
          <p:spPr>
            <a:xfrm>
              <a:off x="4368933" y="2661776"/>
              <a:ext cx="2671948" cy="264819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3600" dirty="0" smtClean="0">
                  <a:cs typeface="B Titr" panose="00000700000000000000" pitchFamily="2" charset="-78"/>
                </a:rPr>
                <a:t>کلان‌داده</a:t>
              </a:r>
              <a:endParaRPr lang="en-US" sz="4000" dirty="0">
                <a:cs typeface="B Titr" panose="00000700000000000000" pitchFamily="2" charset="-78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036920" y="1950991"/>
              <a:ext cx="1335974" cy="1297972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3600" dirty="0" smtClean="0">
                  <a:cs typeface="B Titr" panose="00000700000000000000" pitchFamily="2" charset="-78"/>
                </a:rPr>
                <a:t>تنوع</a:t>
              </a:r>
              <a:r>
                <a:rPr lang="en-US" sz="3600" dirty="0" smtClean="0">
                  <a:cs typeface="B Titr" panose="00000700000000000000" pitchFamily="2" charset="-78"/>
                </a:rPr>
                <a:t/>
              </a:r>
              <a:br>
                <a:rPr lang="en-US" sz="3600" dirty="0" smtClean="0">
                  <a:cs typeface="B Titr" panose="00000700000000000000" pitchFamily="2" charset="-78"/>
                </a:rPr>
              </a:br>
              <a:r>
                <a:rPr lang="en-US" sz="1600" dirty="0" smtClean="0">
                  <a:cs typeface="B Titr" panose="00000700000000000000" pitchFamily="2" charset="-78"/>
                </a:rPr>
                <a:t>Variety</a:t>
              </a:r>
              <a:endParaRPr lang="en-US" sz="3600" dirty="0">
                <a:cs typeface="B Titr" panose="00000700000000000000" pitchFamily="2" charset="-7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840481" y="4269101"/>
              <a:ext cx="1335974" cy="1297972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2400" dirty="0">
                  <a:cs typeface="B Titr" panose="00000700000000000000" pitchFamily="2" charset="-78"/>
                </a:rPr>
                <a:t>سرعت</a:t>
              </a:r>
              <a:r>
                <a:rPr lang="fa-IR" sz="1400" dirty="0">
                  <a:cs typeface="B Titr" panose="00000700000000000000" pitchFamily="2" charset="-78"/>
                </a:rPr>
                <a:t/>
              </a:r>
              <a:br>
                <a:rPr lang="fa-IR" sz="1400" dirty="0">
                  <a:cs typeface="B Titr" panose="00000700000000000000" pitchFamily="2" charset="-78"/>
                </a:rPr>
              </a:br>
              <a:r>
                <a:rPr lang="en-US" sz="1400" dirty="0" smtClean="0">
                  <a:cs typeface="B Titr" panose="00000700000000000000" pitchFamily="2" charset="-78"/>
                </a:rPr>
                <a:t>Velocity</a:t>
              </a:r>
              <a:endParaRPr lang="en-US" sz="2000" dirty="0">
                <a:cs typeface="B Titr" panose="00000700000000000000" pitchFamily="2" charset="-78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240286" y="4269101"/>
              <a:ext cx="1335974" cy="1297972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3200" dirty="0" smtClean="0">
                  <a:cs typeface="B Titr" panose="00000700000000000000" pitchFamily="2" charset="-78"/>
                </a:rPr>
                <a:t>حجم</a:t>
              </a:r>
              <a:r>
                <a:rPr lang="en-US" sz="3200" dirty="0" smtClean="0">
                  <a:cs typeface="B Titr" panose="00000700000000000000" pitchFamily="2" charset="-78"/>
                </a:rPr>
                <a:t/>
              </a:r>
              <a:br>
                <a:rPr lang="en-US" sz="3200" dirty="0" smtClean="0">
                  <a:cs typeface="B Titr" panose="00000700000000000000" pitchFamily="2" charset="-78"/>
                </a:rPr>
              </a:br>
              <a:r>
                <a:rPr lang="en-US" sz="1600" dirty="0" smtClean="0">
                  <a:cs typeface="B Titr" panose="00000700000000000000" pitchFamily="2" charset="-78"/>
                </a:rPr>
                <a:t>Volume</a:t>
              </a:r>
              <a:endParaRPr lang="en-US" sz="3200" dirty="0">
                <a:cs typeface="B Titr" panose="00000700000000000000" pitchFamily="2" charset="-7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865" y="2139688"/>
            <a:ext cx="3561869" cy="3223378"/>
            <a:chOff x="3840481" y="2087199"/>
            <a:chExt cx="3601935" cy="3479874"/>
          </a:xfrm>
        </p:grpSpPr>
        <p:sp>
          <p:nvSpPr>
            <p:cNvPr id="21" name="Oval 20"/>
            <p:cNvSpPr/>
            <p:nvPr/>
          </p:nvSpPr>
          <p:spPr>
            <a:xfrm>
              <a:off x="4368933" y="2661776"/>
              <a:ext cx="2671948" cy="264819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3600" dirty="0" smtClean="0">
                  <a:cs typeface="B Titr" panose="00000700000000000000" pitchFamily="2" charset="-78"/>
                </a:rPr>
                <a:t>کلان‌داده</a:t>
              </a:r>
              <a:endParaRPr lang="en-US" sz="3600" dirty="0">
                <a:cs typeface="B Titr" panose="00000700000000000000" pitchFamily="2" charset="-78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840481" y="2087199"/>
              <a:ext cx="1335974" cy="1297972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3600" dirty="0" smtClean="0">
                  <a:cs typeface="B Titr" panose="00000700000000000000" pitchFamily="2" charset="-78"/>
                </a:rPr>
                <a:t>تنوع</a:t>
              </a:r>
              <a:r>
                <a:rPr lang="en-US" sz="3600" dirty="0" smtClean="0">
                  <a:cs typeface="B Titr" panose="00000700000000000000" pitchFamily="2" charset="-78"/>
                </a:rPr>
                <a:t/>
              </a:r>
              <a:br>
                <a:rPr lang="en-US" sz="3600" dirty="0" smtClean="0">
                  <a:cs typeface="B Titr" panose="00000700000000000000" pitchFamily="2" charset="-78"/>
                </a:rPr>
              </a:br>
              <a:r>
                <a:rPr lang="en-US" sz="1600" dirty="0" smtClean="0">
                  <a:cs typeface="B Titr" panose="00000700000000000000" pitchFamily="2" charset="-78"/>
                </a:rPr>
                <a:t>variety</a:t>
              </a:r>
              <a:endParaRPr lang="en-US" sz="3600" dirty="0">
                <a:cs typeface="B Titr" panose="00000700000000000000" pitchFamily="2" charset="-78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840481" y="4269101"/>
              <a:ext cx="1335974" cy="1297972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2400" dirty="0">
                  <a:cs typeface="B Titr" panose="00000700000000000000" pitchFamily="2" charset="-78"/>
                </a:rPr>
                <a:t>سرعت</a:t>
              </a:r>
              <a:r>
                <a:rPr lang="fa-IR" sz="1600" dirty="0" smtClean="0">
                  <a:cs typeface="B Titr" panose="00000700000000000000" pitchFamily="2" charset="-78"/>
                </a:rPr>
                <a:t/>
              </a:r>
              <a:br>
                <a:rPr lang="fa-IR" sz="1600" dirty="0" smtClean="0">
                  <a:cs typeface="B Titr" panose="00000700000000000000" pitchFamily="2" charset="-78"/>
                </a:rPr>
              </a:br>
              <a:r>
                <a:rPr lang="en-US" sz="1600" dirty="0" smtClean="0">
                  <a:cs typeface="B Titr" panose="00000700000000000000" pitchFamily="2" charset="-78"/>
                </a:rPr>
                <a:t>velocity</a:t>
              </a:r>
              <a:endParaRPr lang="en-US" sz="2400" dirty="0">
                <a:cs typeface="B Titr" panose="00000700000000000000" pitchFamily="2" charset="-78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106442" y="4269101"/>
              <a:ext cx="1335974" cy="1297972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3200" dirty="0" smtClean="0">
                  <a:cs typeface="B Titr" panose="00000700000000000000" pitchFamily="2" charset="-78"/>
                </a:rPr>
                <a:t>حجم</a:t>
              </a:r>
              <a:r>
                <a:rPr lang="en-US" sz="3200" dirty="0" smtClean="0">
                  <a:cs typeface="B Titr" panose="00000700000000000000" pitchFamily="2" charset="-78"/>
                </a:rPr>
                <a:t/>
              </a:r>
              <a:br>
                <a:rPr lang="en-US" sz="3200" dirty="0" smtClean="0">
                  <a:cs typeface="B Titr" panose="00000700000000000000" pitchFamily="2" charset="-78"/>
                </a:rPr>
              </a:br>
              <a:r>
                <a:rPr lang="en-US" sz="1600" dirty="0" smtClean="0">
                  <a:cs typeface="B Titr" panose="00000700000000000000" pitchFamily="2" charset="-78"/>
                </a:rPr>
                <a:t>Volume</a:t>
              </a:r>
              <a:endParaRPr lang="en-US" sz="3200" dirty="0">
                <a:cs typeface="B Titr" panose="00000700000000000000" pitchFamily="2" charset="-78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106442" y="2087199"/>
              <a:ext cx="1335974" cy="1297972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2800" dirty="0" smtClean="0">
                  <a:cs typeface="B Titr" panose="00000700000000000000" pitchFamily="2" charset="-78"/>
                </a:rPr>
                <a:t>صحت</a:t>
              </a:r>
              <a:r>
                <a:rPr lang="en-US" sz="3600" dirty="0" smtClean="0">
                  <a:cs typeface="B Titr" panose="00000700000000000000" pitchFamily="2" charset="-78"/>
                </a:rPr>
                <a:t/>
              </a:r>
              <a:br>
                <a:rPr lang="en-US" sz="3600" dirty="0" smtClean="0">
                  <a:cs typeface="B Titr" panose="00000700000000000000" pitchFamily="2" charset="-78"/>
                </a:rPr>
              </a:br>
              <a:r>
                <a:rPr lang="en-US" sz="1600" dirty="0" smtClean="0">
                  <a:cs typeface="B Titr" panose="00000700000000000000" pitchFamily="2" charset="-78"/>
                </a:rPr>
                <a:t>veracity</a:t>
              </a:r>
              <a:endParaRPr lang="en-US" sz="3600" dirty="0">
                <a:cs typeface="B Titr" panose="000007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28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چرا بحث کلان‌داده مطرح شده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همه چیز دائما در حال </a:t>
            </a:r>
            <a:r>
              <a:rPr lang="fa-IR" dirty="0" smtClean="0"/>
              <a:t>تغییر و تحول هست</a:t>
            </a:r>
          </a:p>
          <a:p>
            <a:r>
              <a:rPr lang="fa-IR" dirty="0" smtClean="0"/>
              <a:t>طبق تعاریف؛ بدین نتیجه رسیدیم که </a:t>
            </a:r>
            <a:r>
              <a:rPr lang="fa-IR" b="1" dirty="0" smtClean="0"/>
              <a:t>توانایی مدیریت و توان محاسبات تحلیلی</a:t>
            </a:r>
            <a:r>
              <a:rPr lang="fa-IR" dirty="0" smtClean="0"/>
              <a:t> را نخواهیم داشت</a:t>
            </a:r>
          </a:p>
          <a:p>
            <a:r>
              <a:rPr lang="fa-IR" dirty="0" smtClean="0"/>
              <a:t>همانند مدیریت یک مغازه ساده و اکنون مدیریت یک مغازه ساده با بیش از 20ملیون شعب در نقاط دنیا</a:t>
            </a:r>
          </a:p>
          <a:p>
            <a:r>
              <a:rPr lang="fa-IR" dirty="0" smtClean="0"/>
              <a:t>خیلی فرق میکند‍!</a:t>
            </a:r>
          </a:p>
          <a:p>
            <a:pPr algn="r"/>
            <a:r>
              <a:rPr lang="fa-IR" dirty="0" smtClean="0"/>
              <a:t>90% داده های تولید شده </a:t>
            </a:r>
            <a:r>
              <a:rPr lang="fa-IR" b="1" dirty="0" smtClean="0"/>
              <a:t>بدون ساختار</a:t>
            </a:r>
            <a:r>
              <a:rPr lang="fa-IR" dirty="0" smtClean="0"/>
              <a:t>هستند</a:t>
            </a:r>
          </a:p>
          <a:p>
            <a:pPr lvl="1"/>
            <a:r>
              <a:rPr lang="fa-IR" dirty="0" smtClean="0"/>
              <a:t>که شامل داده های توئیت، عکس، فیلم، لاگ، تاریخچه کاری و فعالیت و ...</a:t>
            </a:r>
          </a:p>
          <a:p>
            <a:endParaRPr lang="fa-IR" dirty="0"/>
          </a:p>
          <a:p>
            <a:pPr marL="0" indent="0" algn="ctr">
              <a:buNone/>
            </a:pPr>
            <a:r>
              <a:rPr lang="fa-IR" sz="3600" b="1" dirty="0" smtClean="0"/>
              <a:t>چالش‌های جدید = راهکارهای جدید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529"/>
          <a:stretch/>
        </p:blipFill>
        <p:spPr>
          <a:xfrm>
            <a:off x="125543" y="3303782"/>
            <a:ext cx="3003804" cy="3043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تجزیه و تحلیل برای چی!!!</a:t>
            </a:r>
            <a:endParaRPr lang="en-US" b="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محمد خالوئی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جلسه اول ارائه علمی تحلیل با رویکرد یادگیری‌ژرف بر بستر کلان‌داده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302999" y="1879682"/>
            <a:ext cx="2428645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Titr" panose="00000700000000000000" pitchFamily="2" charset="-78"/>
              </a:rPr>
              <a:t>منابع داده‌ای</a:t>
            </a:r>
            <a:endParaRPr lang="en-GB" sz="2000" dirty="0" smtClean="0">
              <a:solidFill>
                <a:schemeClr val="accent1">
                  <a:lumMod val="50000"/>
                </a:schemeClr>
              </a:solidFill>
              <a:latin typeface="Arial"/>
              <a:cs typeface="B Titr" panose="00000700000000000000" pitchFamily="2" charset="-78"/>
            </a:endParaRPr>
          </a:p>
          <a:p>
            <a:pPr marL="342900" indent="-117475" algn="r" rtl="1">
              <a:lnSpc>
                <a:spcPct val="150000"/>
              </a:lnSpc>
              <a:buFont typeface="Arial"/>
              <a:buChar char="•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فعالیت‌ها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117475" algn="r" rtl="1">
              <a:buFont typeface="Arial"/>
              <a:buChar char="•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گفتگوها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117475" algn="r" rtl="1">
              <a:buFont typeface="Arial"/>
              <a:buChar char="•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کلمات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117475" algn="r" rtl="1">
              <a:buFont typeface="Arial"/>
              <a:buChar char="•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صوت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117475" algn="r" rtl="1">
              <a:buFont typeface="Arial"/>
              <a:buChar char="•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شبکه اجتماعی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117475" algn="r" rtl="1">
              <a:buFont typeface="Arial"/>
              <a:buChar char="•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لاگ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117475" algn="r" rtl="1">
              <a:buFont typeface="Arial"/>
              <a:buChar char="•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تصاویر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117475" algn="r" rtl="1">
              <a:buFont typeface="Arial"/>
              <a:buChar char="•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ویدیو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117475" algn="r" rtl="1">
              <a:buFont typeface="Arial"/>
              <a:buChar char="•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سنسور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117475" algn="r" rtl="1">
              <a:lnSpc>
                <a:spcPct val="150000"/>
              </a:lnSpc>
              <a:buFont typeface="Arial"/>
              <a:buChar char="•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و...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69776" y="2068742"/>
            <a:ext cx="1440698" cy="659833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حجم</a:t>
            </a:r>
            <a:endParaRPr lang="en-GB" sz="2000" dirty="0">
              <a:solidFill>
                <a:schemeClr val="bg1"/>
              </a:solidFill>
              <a:latin typeface="Arial"/>
              <a:cs typeface="B Titr" panose="00000700000000000000" pitchFamily="2" charset="-7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869776" y="4956054"/>
            <a:ext cx="1440698" cy="659833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صحت</a:t>
            </a:r>
            <a:endParaRPr lang="en-GB" sz="2000" dirty="0">
              <a:solidFill>
                <a:schemeClr val="bg1"/>
              </a:solidFill>
              <a:latin typeface="Arial"/>
              <a:cs typeface="B Titr" panose="00000700000000000000" pitchFamily="2" charset="-7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869776" y="3978099"/>
            <a:ext cx="1440698" cy="659833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تنوع</a:t>
            </a:r>
            <a:endParaRPr lang="en-GB" sz="2000" dirty="0">
              <a:solidFill>
                <a:schemeClr val="bg1"/>
              </a:solidFill>
              <a:latin typeface="Arial"/>
              <a:cs typeface="B Titr" panose="00000700000000000000" pitchFamily="2" charset="-7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869776" y="2998068"/>
            <a:ext cx="1440698" cy="659833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سرعت</a:t>
            </a:r>
            <a:endParaRPr lang="en-GB" sz="2000" dirty="0">
              <a:solidFill>
                <a:schemeClr val="bg1"/>
              </a:solidFill>
              <a:latin typeface="Arial"/>
              <a:cs typeface="B Titr" panose="00000700000000000000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42095" y="2398659"/>
            <a:ext cx="34366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Titr" panose="00000700000000000000" pitchFamily="2" charset="-78"/>
              </a:rPr>
              <a:t>تحلیل کلان‌داده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Titr" panose="00000700000000000000" pitchFamily="2" charset="-78"/>
            </a:endParaRPr>
          </a:p>
          <a:p>
            <a:pPr algn="r" rtl="1">
              <a:defRPr/>
            </a:pP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230188" algn="r" rtl="1">
              <a:buFont typeface="Wingdings" panose="05000000000000000000" pitchFamily="2" charset="2"/>
              <a:buChar char="q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متن کاوی</a:t>
            </a:r>
            <a:endParaRPr lang="en-GB" sz="2000" dirty="0" smtClean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230188" algn="r" rtl="1">
              <a:buFont typeface="Wingdings" panose="05000000000000000000" pitchFamily="2" charset="2"/>
              <a:buChar char="q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تحلیل معنایی</a:t>
            </a:r>
          </a:p>
          <a:p>
            <a:pPr marL="342900" indent="-230188" algn="r" rtl="1">
              <a:buFont typeface="Wingdings" panose="05000000000000000000" pitchFamily="2" charset="2"/>
              <a:buChar char="q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تحلیل ویدیو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230188" algn="r" rtl="1">
              <a:buFont typeface="Wingdings" panose="05000000000000000000" pitchFamily="2" charset="2"/>
              <a:buChar char="q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تشخیص چهره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230188" algn="r" rtl="1">
              <a:buFont typeface="Wingdings" panose="05000000000000000000" pitchFamily="2" charset="2"/>
              <a:buChar char="q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تحلیل صوت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230188" algn="r" rtl="1">
              <a:buFont typeface="Wingdings" panose="05000000000000000000" pitchFamily="2" charset="2"/>
              <a:buChar char="q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تحلیل حرکات و رفتار</a:t>
            </a:r>
            <a:endParaRPr lang="en-GB" sz="2000" dirty="0" smtClean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  <a:p>
            <a:pPr marL="342900" indent="-230188" algn="r" rtl="1">
              <a:buFont typeface="Wingdings" panose="05000000000000000000" pitchFamily="2" charset="2"/>
              <a:buChar char="q"/>
              <a:defRPr/>
            </a:pPr>
            <a:r>
              <a:rPr lang="fa-IR" sz="2000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B Yekan" panose="00000400000000000000" pitchFamily="2" charset="-78"/>
              </a:rPr>
              <a:t>و...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/>
              <a:cs typeface="B Yekan" panose="00000400000000000000" pitchFamily="2" charset="-78"/>
            </a:endParaRPr>
          </a:p>
        </p:txBody>
      </p:sp>
      <p:sp>
        <p:nvSpPr>
          <p:cNvPr id="25" name="Notched Right Arrow 24"/>
          <p:cNvSpPr/>
          <p:nvPr/>
        </p:nvSpPr>
        <p:spPr>
          <a:xfrm flipH="1">
            <a:off x="3374862" y="5868842"/>
            <a:ext cx="6356782" cy="388267"/>
          </a:xfrm>
          <a:prstGeom prst="notched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" name="Notched Right Arrow 25"/>
          <p:cNvSpPr/>
          <p:nvPr/>
        </p:nvSpPr>
        <p:spPr>
          <a:xfrm flipH="1">
            <a:off x="3374862" y="1532027"/>
            <a:ext cx="6356782" cy="388267"/>
          </a:xfrm>
          <a:prstGeom prst="notched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Explosion 1 16"/>
          <p:cNvSpPr/>
          <p:nvPr/>
        </p:nvSpPr>
        <p:spPr>
          <a:xfrm rot="21347547">
            <a:off x="876865" y="2188612"/>
            <a:ext cx="1969382" cy="1874379"/>
          </a:xfrm>
          <a:prstGeom prst="irregularSeal1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  <a:t>ارزش</a:t>
            </a:r>
            <a:br>
              <a:rPr lang="fa-IR" sz="2400" dirty="0" smtClean="0">
                <a:solidFill>
                  <a:schemeClr val="bg1"/>
                </a:solidFill>
                <a:latin typeface="Arial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chemeClr val="bg1"/>
                </a:solidFill>
                <a:latin typeface="Impact" panose="020B0806030902050204" pitchFamily="34" charset="0"/>
                <a:cs typeface="B Titr" panose="00000700000000000000" pitchFamily="2" charset="-78"/>
              </a:rPr>
              <a:t>value</a:t>
            </a:r>
            <a:endParaRPr lang="en-GB" sz="2400" dirty="0">
              <a:solidFill>
                <a:schemeClr val="bg1"/>
              </a:solidFill>
              <a:latin typeface="Impact" panose="020B0806030902050204" pitchFamily="34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446596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0"/>
                            </p:stCondLst>
                            <p:childTnLst>
                              <p:par>
                                <p:cTn id="1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 animBg="1"/>
      <p:bldP spid="20" grpId="0" animBg="1"/>
      <p:bldP spid="21" grpId="0" animBg="1"/>
      <p:bldP spid="22" grpId="0" animBg="1"/>
      <p:bldP spid="23" grpId="0" build="p"/>
      <p:bldP spid="25" grpId="0" animBg="1"/>
      <p:bldP spid="2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4485</TotalTime>
  <Words>1647</Words>
  <Application>Microsoft Office PowerPoint</Application>
  <PresentationFormat>Widescreen</PresentationFormat>
  <Paragraphs>383</Paragraphs>
  <Slides>36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7" baseType="lpstr">
      <vt:lpstr>Calibri Light</vt:lpstr>
      <vt:lpstr>Wingdings</vt:lpstr>
      <vt:lpstr>Courier New</vt:lpstr>
      <vt:lpstr>Source Sans Pro</vt:lpstr>
      <vt:lpstr>Adobe Arabic</vt:lpstr>
      <vt:lpstr>0 Titr Bold</vt:lpstr>
      <vt:lpstr>Impact</vt:lpstr>
      <vt:lpstr>B Mitra</vt:lpstr>
      <vt:lpstr>Adobe نسخ Medium</vt:lpstr>
      <vt:lpstr>Arial</vt:lpstr>
      <vt:lpstr>B Titr</vt:lpstr>
      <vt:lpstr>Tahoma</vt:lpstr>
      <vt:lpstr>B Yekan</vt:lpstr>
      <vt:lpstr>Calibri</vt:lpstr>
      <vt:lpstr>B Ferdosi</vt:lpstr>
      <vt:lpstr>Times New Roman</vt:lpstr>
      <vt:lpstr>B Traffic</vt:lpstr>
      <vt:lpstr>Samim</vt:lpstr>
      <vt:lpstr>Office Theme</vt:lpstr>
      <vt:lpstr>1_Office Theme</vt:lpstr>
      <vt:lpstr>Image</vt:lpstr>
      <vt:lpstr>قَالَ رَبِّ اشْرَحْ لِي صَدْرِي ﴿۲۵﴾ وَيَسِّرْ لِي أَمْرِي ﴿۲۶﴾  وَاحْلُلْ عُقْدَةً مِّن لِّسَانِي ﴿۲۷﴾ يَفْقَهُوا قَوْلِي ﴿۲۸﴾</vt:lpstr>
      <vt:lpstr>تحلیل با رویکرد یادگیری‌ژرف بر بستر کلان‌داده</vt:lpstr>
      <vt:lpstr>دیدکلی از ارائه</vt:lpstr>
      <vt:lpstr>کمی دقیق‌تر  به زندگی اطرفـمان بنـگریم...</vt:lpstr>
      <vt:lpstr>مقیاس تولید داده</vt:lpstr>
      <vt:lpstr>تعریف مختصر از کلان‌داده</vt:lpstr>
      <vt:lpstr>تعریف مختصر از کلان‌داده</vt:lpstr>
      <vt:lpstr>چرا بحث کلان‌داده مطرح شده</vt:lpstr>
      <vt:lpstr>تجزیه و تحلیل برای چی!!!</vt:lpstr>
      <vt:lpstr>نمونه ای از ثبت تراکنش ها</vt:lpstr>
      <vt:lpstr>نمونه پوشش‌دهی اپراتورها در تهران</vt:lpstr>
      <vt:lpstr>پوشش‌دهی اپراتورها در محدوده فضای اطراف دانشگاه</vt:lpstr>
      <vt:lpstr>مثال‌ در همه ابعاد...</vt:lpstr>
      <vt:lpstr>نمونه ای از تحلیل داده های Twitter</vt:lpstr>
      <vt:lpstr>برخی از فعالیت‌های مربوط به داده‌های Twitter</vt:lpstr>
      <vt:lpstr>گذر کوچکی بر پشت پرده این پردازش ها</vt:lpstr>
      <vt:lpstr>چشم‌انداز کلان‌داده (سال 1391)</vt:lpstr>
      <vt:lpstr>چشم‌انداز کلان‌داده (سال 1395- نسخه سوم)</vt:lpstr>
      <vt:lpstr>فناوری های کلان داده</vt:lpstr>
      <vt:lpstr>کلیات نقشه راهکار در فضای کلان‌داده</vt:lpstr>
      <vt:lpstr>ابزارهای پرمخاطب کلان‌داده</vt:lpstr>
      <vt:lpstr>بصری‌‌سازی داده‌ها</vt:lpstr>
      <vt:lpstr>یادگیری ژرف Deep Learning</vt:lpstr>
      <vt:lpstr>تعریف مختصر از یادگیری ژرف</vt:lpstr>
      <vt:lpstr>تعریف مختصر از یادگیری ژرف</vt:lpstr>
      <vt:lpstr>تعریف مختصر از یادگیری ژرف</vt:lpstr>
      <vt:lpstr>انواع مختلف شبکه‌های ژرف</vt:lpstr>
      <vt:lpstr>نمونه یک شبکه‌عصبی ژرف</vt:lpstr>
      <vt:lpstr>ابزارهای پرمخاطب حوزه یادگیری‌ژرف</vt:lpstr>
      <vt:lpstr>کدام ابزار بهتر هست؟!</vt:lpstr>
      <vt:lpstr>TensorFlow</vt:lpstr>
      <vt:lpstr>مقدمات کار با TensorFlow</vt:lpstr>
      <vt:lpstr>گوشه‌ای از اجرا در TensorFlow</vt:lpstr>
      <vt:lpstr>تحلیل عظیم</vt:lpstr>
      <vt:lpstr>رویکرد‌های تحلیل در کلان‌داده و چالش‌های پیشرو</vt:lpstr>
      <vt:lpstr>تحلیل با رویکرد یادگیری‌ژرف بر بستر کلان‌داده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الگوریتم شبیه‌سازی تبرید</dc:title>
  <dc:creator>Microsoft account</dc:creator>
  <cp:lastModifiedBy>khalooei</cp:lastModifiedBy>
  <cp:revision>162</cp:revision>
  <cp:lastPrinted>2016-12-07T17:31:27Z</cp:lastPrinted>
  <dcterms:created xsi:type="dcterms:W3CDTF">2016-11-26T11:52:10Z</dcterms:created>
  <dcterms:modified xsi:type="dcterms:W3CDTF">2017-12-09T16:34:02Z</dcterms:modified>
</cp:coreProperties>
</file>